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61" r:id="rId2"/>
  </p:sldMasterIdLst>
  <p:notesMasterIdLst>
    <p:notesMasterId r:id="rId18"/>
  </p:notesMasterIdLst>
  <p:sldIdLst>
    <p:sldId id="256" r:id="rId3"/>
    <p:sldId id="269" r:id="rId4"/>
    <p:sldId id="270" r:id="rId5"/>
    <p:sldId id="280" r:id="rId6"/>
    <p:sldId id="271" r:id="rId7"/>
    <p:sldId id="283" r:id="rId8"/>
    <p:sldId id="338" r:id="rId9"/>
    <p:sldId id="339" r:id="rId10"/>
    <p:sldId id="272" r:id="rId11"/>
    <p:sldId id="267" r:id="rId12"/>
    <p:sldId id="274" r:id="rId13"/>
    <p:sldId id="319" r:id="rId14"/>
    <p:sldId id="340" r:id="rId15"/>
    <p:sldId id="277" r:id="rId16"/>
    <p:sldId id="276" r:id="rId17"/>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546" autoAdjust="0"/>
    <p:restoredTop sz="94226" autoAdjust="0"/>
  </p:normalViewPr>
  <p:slideViewPr>
    <p:cSldViewPr snapToGrid="0" snapToObjects="1">
      <p:cViewPr varScale="1">
        <p:scale>
          <a:sx n="69" d="100"/>
          <a:sy n="69" d="100"/>
        </p:scale>
        <p:origin x="52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6AC33C8-BAF5-4F5B-BDFE-A76A00610B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fr-FR"/>
          </a:p>
        </p:txBody>
      </p:sp>
      <p:sp>
        <p:nvSpPr>
          <p:cNvPr id="3" name="Espace réservé de la date 2">
            <a:extLst>
              <a:ext uri="{FF2B5EF4-FFF2-40B4-BE49-F238E27FC236}">
                <a16:creationId xmlns:a16="http://schemas.microsoft.com/office/drawing/2014/main" id="{735042BD-24C2-45FE-9DA0-D8655AF4CB8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44F4128-6B0F-47D8-BBF0-3E373F300E28}" type="datetimeFigureOut">
              <a:rPr lang="fr-FR"/>
              <a:pPr>
                <a:defRPr/>
              </a:pPr>
              <a:t>18/06/2021</a:t>
            </a:fld>
            <a:endParaRPr lang="fr-FR"/>
          </a:p>
        </p:txBody>
      </p:sp>
      <p:sp>
        <p:nvSpPr>
          <p:cNvPr id="4" name="Espace réservé de l'image des diapositives 3">
            <a:extLst>
              <a:ext uri="{FF2B5EF4-FFF2-40B4-BE49-F238E27FC236}">
                <a16:creationId xmlns:a16="http://schemas.microsoft.com/office/drawing/2014/main" id="{C0D92F5D-BC33-42AD-8736-10896A4C1D8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FA5FFE22-832C-421C-8B27-2AA57489537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2B4AC304-B72F-4EBE-B54A-19AFAFC4AEE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33121237-6DC1-4FEF-B18C-00A949AF5A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10B801D-8D42-4A23-97D2-DC12B40D25CC}"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le domaine de la sécurité, les moyens d’attaques tels que les perturbations par illumination laser, par génération de courtes impulsions électriques sur l’alimentation ou l’horloge (</a:t>
            </a:r>
            <a:r>
              <a:rPr lang="fr-FR" dirty="0" err="1" smtClean="0"/>
              <a:t>glitchs</a:t>
            </a:r>
            <a:r>
              <a:rPr lang="fr-FR" dirty="0" smtClean="0"/>
              <a:t>) ou par faisceau ionique focalisé (</a:t>
            </a:r>
            <a:r>
              <a:rPr lang="fr-FR" dirty="0" err="1" smtClean="0"/>
              <a:t>Focused</a:t>
            </a:r>
            <a:r>
              <a:rPr lang="fr-FR" dirty="0" smtClean="0"/>
              <a:t> Ion </a:t>
            </a:r>
            <a:r>
              <a:rPr lang="fr-FR" dirty="0" err="1" smtClean="0"/>
              <a:t>Beam</a:t>
            </a:r>
            <a:r>
              <a:rPr lang="fr-FR" dirty="0" smtClean="0"/>
              <a:t> - FIB) sont maintenant des menaces bien connues. Leurs effets physiques et électroniques sont bien compris et maitrisés et la littérature des contremesures associées est conséquente.</a:t>
            </a:r>
            <a:endParaRPr lang="fr-FR" dirty="0"/>
          </a:p>
        </p:txBody>
      </p:sp>
      <p:sp>
        <p:nvSpPr>
          <p:cNvPr id="4" name="Espace réservé du numéro de diapositive 3"/>
          <p:cNvSpPr>
            <a:spLocks noGrp="1"/>
          </p:cNvSpPr>
          <p:nvPr>
            <p:ph type="sldNum" sz="quarter" idx="10"/>
          </p:nvPr>
        </p:nvSpPr>
        <p:spPr/>
        <p:txBody>
          <a:bodyPr/>
          <a:lstStyle/>
          <a:p>
            <a:fld id="{810B801D-8D42-4A23-97D2-DC12B40D25CC}" type="slidenum">
              <a:rPr lang="fr-FR" altLang="fr-FR" smtClean="0"/>
              <a:pPr/>
              <a:t>3</a:t>
            </a:fld>
            <a:endParaRPr lang="fr-FR" altLang="fr-FR"/>
          </a:p>
        </p:txBody>
      </p:sp>
    </p:spTree>
    <p:extLst>
      <p:ext uri="{BB962C8B-B14F-4D97-AF65-F5344CB8AC3E}">
        <p14:creationId xmlns:p14="http://schemas.microsoft.com/office/powerpoint/2010/main" val="129667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Les expériences conduites avec un faisceau </a:t>
            </a:r>
            <a:r>
              <a:rPr lang="fr-FR" dirty="0" err="1" smtClean="0"/>
              <a:t>nanofocalisé</a:t>
            </a:r>
            <a:r>
              <a:rPr lang="fr-FR" dirty="0" smtClean="0"/>
              <a:t> sur le synchrotron Européen (</a:t>
            </a:r>
            <a:r>
              <a:rPr lang="fr-FR" dirty="0" err="1" smtClean="0"/>
              <a:t>European</a:t>
            </a:r>
            <a:r>
              <a:rPr lang="fr-FR" dirty="0" smtClean="0"/>
              <a:t> Synchrotron Radiation Facility, (ESRF, Grenoble) ont montré qu'il est possible d'effacer l’information contenue dans une cellule mémoire unique de type Flash ou SRAM.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smtClean="0"/>
              <a:t>Des </a:t>
            </a:r>
            <a:r>
              <a:rPr lang="fr-FR" dirty="0" err="1" smtClean="0"/>
              <a:t>experiences</a:t>
            </a:r>
            <a:r>
              <a:rPr lang="fr-FR" dirty="0" smtClean="0"/>
              <a:t> ont été menée en 2017 et en 2019 montrant la faisabilité des point vert sur le graphe. Il </a:t>
            </a:r>
            <a:r>
              <a:rPr lang="fr-FR" dirty="0" err="1" smtClean="0"/>
              <a:t>sagit</a:t>
            </a:r>
            <a:r>
              <a:rPr lang="fr-FR" dirty="0" smtClean="0"/>
              <a:t> au cours de ce projet de </a:t>
            </a:r>
            <a:r>
              <a:rPr lang="fr-FR" dirty="0" err="1" smtClean="0"/>
              <a:t>decendre</a:t>
            </a:r>
            <a:r>
              <a:rPr lang="fr-FR" dirty="0" smtClean="0"/>
              <a:t> vers des nœuds</a:t>
            </a:r>
            <a:r>
              <a:rPr lang="fr-FR" baseline="0" dirty="0" smtClean="0"/>
              <a:t> technologiques plus avancés avec ou sans le synchrotron et d’utiliser une source de rayons X de laboratoire pour descendre en complexité l’expérimentation.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10B801D-8D42-4A23-97D2-DC12B40D25CC}" type="slidenum">
              <a:rPr lang="fr-FR" altLang="fr-FR" smtClean="0"/>
              <a:pPr/>
              <a:t>5</a:t>
            </a:fld>
            <a:endParaRPr lang="fr-FR" altLang="fr-FR"/>
          </a:p>
        </p:txBody>
      </p:sp>
    </p:spTree>
    <p:extLst>
      <p:ext uri="{BB962C8B-B14F-4D97-AF65-F5344CB8AC3E}">
        <p14:creationId xmlns:p14="http://schemas.microsoft.com/office/powerpoint/2010/main" val="285953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D1B11DE0-B40D-4407-A5AE-67ACF2328A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a:extLst>
              <a:ext uri="{FF2B5EF4-FFF2-40B4-BE49-F238E27FC236}">
                <a16:creationId xmlns:a16="http://schemas.microsoft.com/office/drawing/2014/main" id="{14E46D3A-07F3-4C69-B114-DE34746C34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Lst>
        </p:spPr>
        <p:txBody>
          <a:bodyPr wrap="square" numCol="1" anchor="t" anchorCtr="0" compatLnSpc="1">
            <a:prstTxWarp prst="textNoShape">
              <a:avLst/>
            </a:prstTxWarp>
          </a:bodyPr>
          <a:lstStyle/>
          <a:p>
            <a:r>
              <a:rPr lang="fr-FR" sz="1200" b="0" i="0" u="none" strike="noStrike" kern="1200" baseline="0" dirty="0" err="1" smtClean="0">
                <a:solidFill>
                  <a:schemeClr val="tx1"/>
                </a:solidFill>
                <a:latin typeface="+mn-lt"/>
                <a:ea typeface="+mn-ea"/>
                <a:cs typeface="+mn-cs"/>
              </a:rPr>
              <a:t>determiner</a:t>
            </a:r>
            <a:r>
              <a:rPr lang="fr-FR" sz="1200" b="0" i="0" u="none" strike="noStrike" kern="1200" baseline="0" dirty="0" smtClean="0">
                <a:solidFill>
                  <a:schemeClr val="tx1"/>
                </a:solidFill>
                <a:latin typeface="+mn-lt"/>
                <a:ea typeface="+mn-ea"/>
                <a:cs typeface="+mn-cs"/>
              </a:rPr>
              <a:t> le niveau de menace que peuvent </a:t>
            </a:r>
            <a:r>
              <a:rPr lang="fr-FR" sz="1200" b="0" i="0" u="none" strike="noStrike" kern="1200" baseline="0" dirty="0" err="1" smtClean="0">
                <a:solidFill>
                  <a:schemeClr val="tx1"/>
                </a:solidFill>
                <a:latin typeface="+mn-lt"/>
                <a:ea typeface="+mn-ea"/>
                <a:cs typeface="+mn-cs"/>
              </a:rPr>
              <a:t>presenter</a:t>
            </a:r>
            <a:r>
              <a:rPr lang="fr-FR" sz="1200" b="0" i="0" u="none" strike="noStrike" kern="1200" baseline="0" dirty="0" smtClean="0">
                <a:solidFill>
                  <a:schemeClr val="tx1"/>
                </a:solidFill>
                <a:latin typeface="+mn-lt"/>
                <a:ea typeface="+mn-ea"/>
                <a:cs typeface="+mn-cs"/>
              </a:rPr>
              <a:t> les attaques par rayons X</a:t>
            </a:r>
          </a:p>
          <a:p>
            <a:r>
              <a:rPr lang="fr-FR" sz="1200" b="0" i="0" u="none" strike="noStrike" kern="1200" baseline="0" dirty="0" smtClean="0">
                <a:solidFill>
                  <a:schemeClr val="tx1"/>
                </a:solidFill>
                <a:latin typeface="+mn-lt"/>
                <a:ea typeface="+mn-ea"/>
                <a:cs typeface="+mn-cs"/>
              </a:rPr>
              <a:t>pour les </a:t>
            </a:r>
            <a:r>
              <a:rPr lang="fr-FR" sz="1200" b="0" i="0" u="none" strike="noStrike" kern="1200" baseline="0" dirty="0" err="1" smtClean="0">
                <a:solidFill>
                  <a:schemeClr val="tx1"/>
                </a:solidFill>
                <a:latin typeface="+mn-lt"/>
                <a:ea typeface="+mn-ea"/>
                <a:cs typeface="+mn-cs"/>
              </a:rPr>
              <a:t>developpeurs</a:t>
            </a:r>
            <a:r>
              <a:rPr lang="fr-FR" sz="1200" b="0" i="0" u="none" strike="noStrike" kern="1200" baseline="0" dirty="0" smtClean="0">
                <a:solidFill>
                  <a:schemeClr val="tx1"/>
                </a:solidFill>
                <a:latin typeface="+mn-lt"/>
                <a:ea typeface="+mn-ea"/>
                <a:cs typeface="+mn-cs"/>
              </a:rPr>
              <a:t> de circuits </a:t>
            </a:r>
            <a:r>
              <a:rPr lang="fr-FR" sz="1200" b="0" i="0" u="none" strike="noStrike" kern="1200" baseline="0" dirty="0" err="1" smtClean="0">
                <a:solidFill>
                  <a:schemeClr val="tx1"/>
                </a:solidFill>
                <a:latin typeface="+mn-lt"/>
                <a:ea typeface="+mn-ea"/>
                <a:cs typeface="+mn-cs"/>
              </a:rPr>
              <a:t>integres</a:t>
            </a:r>
            <a:r>
              <a:rPr lang="fr-FR" sz="1200" b="0" i="0" u="none" strike="noStrike" kern="1200" baseline="0" dirty="0" smtClean="0">
                <a:solidFill>
                  <a:schemeClr val="tx1"/>
                </a:solidFill>
                <a:latin typeface="+mn-lt"/>
                <a:ea typeface="+mn-ea"/>
                <a:cs typeface="+mn-cs"/>
              </a:rPr>
              <a:t>. Suivant les </a:t>
            </a:r>
            <a:r>
              <a:rPr lang="fr-FR" sz="1200" b="0" i="0" u="none" strike="noStrike" kern="1200" baseline="0" dirty="0" err="1" smtClean="0">
                <a:solidFill>
                  <a:schemeClr val="tx1"/>
                </a:solidFill>
                <a:latin typeface="+mn-lt"/>
                <a:ea typeface="+mn-ea"/>
                <a:cs typeface="+mn-cs"/>
              </a:rPr>
              <a:t>resultats</a:t>
            </a:r>
            <a:r>
              <a:rPr lang="fr-FR" sz="1200" b="0" i="0" u="none" strike="noStrike" kern="1200" baseline="0" dirty="0" smtClean="0">
                <a:solidFill>
                  <a:schemeClr val="tx1"/>
                </a:solidFill>
                <a:latin typeface="+mn-lt"/>
                <a:ea typeface="+mn-ea"/>
                <a:cs typeface="+mn-cs"/>
              </a:rPr>
              <a:t> obtenus, nous serons en mesure de prouver contre quels</a:t>
            </a:r>
          </a:p>
          <a:p>
            <a:r>
              <a:rPr lang="fr-FR" sz="1200" b="0" i="0" u="none" strike="noStrike" kern="1200" baseline="0" dirty="0" smtClean="0">
                <a:solidFill>
                  <a:schemeClr val="tx1"/>
                </a:solidFill>
                <a:latin typeface="+mn-lt"/>
                <a:ea typeface="+mn-ea"/>
                <a:cs typeface="+mn-cs"/>
              </a:rPr>
              <a:t>types d’attaquant doivent se </a:t>
            </a:r>
            <a:r>
              <a:rPr lang="fr-FR" sz="1200" b="0" i="0" u="none" strike="noStrike" kern="1200" baseline="0" dirty="0" err="1" smtClean="0">
                <a:solidFill>
                  <a:schemeClr val="tx1"/>
                </a:solidFill>
                <a:latin typeface="+mn-lt"/>
                <a:ea typeface="+mn-ea"/>
                <a:cs typeface="+mn-cs"/>
              </a:rPr>
              <a:t>premunir</a:t>
            </a:r>
            <a:r>
              <a:rPr lang="fr-FR" sz="1200" b="0" i="0" u="none" strike="noStrike" kern="1200" baseline="0" dirty="0" smtClean="0">
                <a:solidFill>
                  <a:schemeClr val="tx1"/>
                </a:solidFill>
                <a:latin typeface="+mn-lt"/>
                <a:ea typeface="+mn-ea"/>
                <a:cs typeface="+mn-cs"/>
              </a:rPr>
              <a:t> les fabricants de composants suivant la nature de leur circuit : uniquement des</a:t>
            </a:r>
          </a:p>
          <a:p>
            <a:r>
              <a:rPr lang="fr-FR" sz="1200" b="0" i="0" u="none" strike="noStrike" kern="1200" baseline="0" dirty="0" smtClean="0">
                <a:solidFill>
                  <a:schemeClr val="tx1"/>
                </a:solidFill>
                <a:latin typeface="+mn-lt"/>
                <a:ea typeface="+mn-ea"/>
                <a:cs typeface="+mn-cs"/>
              </a:rPr>
              <a:t>attaques de pointes </a:t>
            </a:r>
            <a:r>
              <a:rPr lang="fr-FR" sz="1200" b="0" i="0" u="none" strike="noStrike" kern="1200" baseline="0" dirty="0" err="1" smtClean="0">
                <a:solidFill>
                  <a:schemeClr val="tx1"/>
                </a:solidFill>
                <a:latin typeface="+mn-lt"/>
                <a:ea typeface="+mn-ea"/>
                <a:cs typeface="+mn-cs"/>
              </a:rPr>
              <a:t>necessitant</a:t>
            </a:r>
            <a:r>
              <a:rPr lang="fr-FR" sz="1200" b="0" i="0" u="none" strike="noStrike" kern="1200" baseline="0" dirty="0" smtClean="0">
                <a:solidFill>
                  <a:schemeClr val="tx1"/>
                </a:solidFill>
                <a:latin typeface="+mn-lt"/>
                <a:ea typeface="+mn-ea"/>
                <a:cs typeface="+mn-cs"/>
              </a:rPr>
              <a:t> un </a:t>
            </a:r>
            <a:r>
              <a:rPr lang="fr-FR" sz="1200" b="0" i="0" u="none" strike="noStrike" kern="1200" baseline="0" dirty="0" err="1" smtClean="0">
                <a:solidFill>
                  <a:schemeClr val="tx1"/>
                </a:solidFill>
                <a:latin typeface="+mn-lt"/>
                <a:ea typeface="+mn-ea"/>
                <a:cs typeface="+mn-cs"/>
              </a:rPr>
              <a:t>equipement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tres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specifique</a:t>
            </a:r>
            <a:r>
              <a:rPr lang="fr-FR" sz="1200" b="0" i="0" u="none" strike="noStrike" kern="1200" baseline="0" dirty="0" smtClean="0">
                <a:solidFill>
                  <a:schemeClr val="tx1"/>
                </a:solidFill>
                <a:latin typeface="+mn-lt"/>
                <a:ea typeface="+mn-ea"/>
                <a:cs typeface="+mn-cs"/>
              </a:rPr>
              <a:t> (WP1) ou des attaques facilement reproductibles (WP2)</a:t>
            </a:r>
          </a:p>
          <a:p>
            <a:r>
              <a:rPr lang="fr-FR" sz="1200" b="0" i="0" u="none" strike="noStrike" kern="1200" baseline="0" dirty="0" err="1" smtClean="0">
                <a:solidFill>
                  <a:schemeClr val="tx1"/>
                </a:solidFill>
                <a:latin typeface="+mn-lt"/>
                <a:ea typeface="+mn-ea"/>
                <a:cs typeface="+mn-cs"/>
              </a:rPr>
              <a:t>menacant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serieusement</a:t>
            </a:r>
            <a:r>
              <a:rPr lang="fr-FR" sz="1200" b="0" i="0" u="none" strike="noStrike" kern="1200" baseline="0" dirty="0" smtClean="0">
                <a:solidFill>
                  <a:schemeClr val="tx1"/>
                </a:solidFill>
                <a:latin typeface="+mn-lt"/>
                <a:ea typeface="+mn-ea"/>
                <a:cs typeface="+mn-cs"/>
              </a:rPr>
              <a:t> tous les composants embarques </a:t>
            </a:r>
            <a:r>
              <a:rPr lang="fr-FR" sz="1200" b="0" i="0" u="none" strike="noStrike" kern="1200" baseline="0" dirty="0" err="1" smtClean="0">
                <a:solidFill>
                  <a:schemeClr val="tx1"/>
                </a:solidFill>
                <a:latin typeface="+mn-lt"/>
                <a:ea typeface="+mn-ea"/>
                <a:cs typeface="+mn-cs"/>
              </a:rPr>
              <a:t>securises</a:t>
            </a:r>
            <a:r>
              <a:rPr lang="fr-FR" sz="1200" b="0" i="0" u="none" strike="noStrike" kern="1200" baseline="0" dirty="0" smtClean="0">
                <a:solidFill>
                  <a:schemeClr val="tx1"/>
                </a:solidFill>
                <a:latin typeface="+mn-lt"/>
                <a:ea typeface="+mn-ea"/>
                <a:cs typeface="+mn-cs"/>
              </a:rPr>
              <a:t> ? Est-ce que l’impact de ces nouvelles attaques serait</a:t>
            </a:r>
          </a:p>
          <a:p>
            <a:r>
              <a:rPr lang="fr-FR" sz="1200" b="0" i="0" u="none" strike="noStrike" kern="1200" baseline="0" dirty="0" smtClean="0">
                <a:solidFill>
                  <a:schemeClr val="tx1"/>
                </a:solidFill>
                <a:latin typeface="+mn-lt"/>
                <a:ea typeface="+mn-ea"/>
                <a:cs typeface="+mn-cs"/>
              </a:rPr>
              <a:t>aussi important que celui de l’apparition des attaques laser au </a:t>
            </a:r>
            <a:r>
              <a:rPr lang="fr-FR" sz="1200" b="0" i="0" u="none" strike="noStrike" kern="1200" baseline="0" dirty="0" err="1" smtClean="0">
                <a:solidFill>
                  <a:schemeClr val="tx1"/>
                </a:solidFill>
                <a:latin typeface="+mn-lt"/>
                <a:ea typeface="+mn-ea"/>
                <a:cs typeface="+mn-cs"/>
              </a:rPr>
              <a:t>debut</a:t>
            </a:r>
            <a:r>
              <a:rPr lang="fr-FR" sz="1200" b="0" i="0" u="none" strike="noStrike" kern="1200" baseline="0" dirty="0" smtClean="0">
                <a:solidFill>
                  <a:schemeClr val="tx1"/>
                </a:solidFill>
                <a:latin typeface="+mn-lt"/>
                <a:ea typeface="+mn-ea"/>
                <a:cs typeface="+mn-cs"/>
              </a:rPr>
              <a:t> des </a:t>
            </a:r>
            <a:r>
              <a:rPr lang="fr-FR" sz="1200" b="0" i="0" u="none" strike="noStrike" kern="1200" baseline="0" dirty="0" err="1" smtClean="0">
                <a:solidFill>
                  <a:schemeClr val="tx1"/>
                </a:solidFill>
                <a:latin typeface="+mn-lt"/>
                <a:ea typeface="+mn-ea"/>
                <a:cs typeface="+mn-cs"/>
              </a:rPr>
              <a:t>annees</a:t>
            </a:r>
            <a:r>
              <a:rPr lang="fr-FR" sz="1200" b="0" i="0" u="none" strike="noStrike" kern="1200" baseline="0" dirty="0" smtClean="0">
                <a:solidFill>
                  <a:schemeClr val="tx1"/>
                </a:solidFill>
                <a:latin typeface="+mn-lt"/>
                <a:ea typeface="+mn-ea"/>
                <a:cs typeface="+mn-cs"/>
              </a:rPr>
              <a:t> 2000 ?</a:t>
            </a:r>
          </a:p>
          <a:p>
            <a:r>
              <a:rPr lang="fr-FR" sz="1200" b="0" i="0" u="none" strike="noStrike" kern="1200" baseline="0" dirty="0" smtClean="0">
                <a:solidFill>
                  <a:schemeClr val="tx1"/>
                </a:solidFill>
                <a:latin typeface="+mn-lt"/>
                <a:ea typeface="+mn-ea"/>
                <a:cs typeface="+mn-cs"/>
              </a:rPr>
              <a:t>Suivant la </a:t>
            </a:r>
            <a:r>
              <a:rPr lang="fr-FR" sz="1200" b="0" i="0" u="none" strike="noStrike" kern="1200" baseline="0" dirty="0" err="1" smtClean="0">
                <a:solidFill>
                  <a:schemeClr val="tx1"/>
                </a:solidFill>
                <a:latin typeface="+mn-lt"/>
                <a:ea typeface="+mn-ea"/>
                <a:cs typeface="+mn-cs"/>
              </a:rPr>
              <a:t>reponse</a:t>
            </a:r>
            <a:r>
              <a:rPr lang="fr-FR" sz="1200" b="0" i="0" u="none" strike="noStrike" kern="1200" baseline="0" dirty="0" smtClean="0">
                <a:solidFill>
                  <a:schemeClr val="tx1"/>
                </a:solidFill>
                <a:latin typeface="+mn-lt"/>
                <a:ea typeface="+mn-ea"/>
                <a:cs typeface="+mn-cs"/>
              </a:rPr>
              <a:t> a ces questions, ces nouvelles attaques pourront </a:t>
            </a:r>
            <a:r>
              <a:rPr lang="fr-FR" sz="1200" b="0" i="0" u="none" strike="noStrike" kern="1200" baseline="0" dirty="0" err="1" smtClean="0">
                <a:solidFill>
                  <a:schemeClr val="tx1"/>
                </a:solidFill>
                <a:latin typeface="+mn-lt"/>
                <a:ea typeface="+mn-ea"/>
                <a:cs typeface="+mn-cs"/>
              </a:rPr>
              <a:t>etre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integrees</a:t>
            </a:r>
            <a:r>
              <a:rPr lang="fr-FR" sz="1200" b="0" i="0" u="none" strike="noStrike" kern="1200" baseline="0" dirty="0" smtClean="0">
                <a:solidFill>
                  <a:schemeClr val="tx1"/>
                </a:solidFill>
                <a:latin typeface="+mn-lt"/>
                <a:ea typeface="+mn-ea"/>
                <a:cs typeface="+mn-cs"/>
              </a:rPr>
              <a:t> a part </a:t>
            </a:r>
            <a:r>
              <a:rPr lang="fr-FR" sz="1200" b="0" i="0" u="none" strike="noStrike" kern="1200" baseline="0" dirty="0" err="1" smtClean="0">
                <a:solidFill>
                  <a:schemeClr val="tx1"/>
                </a:solidFill>
                <a:latin typeface="+mn-lt"/>
                <a:ea typeface="+mn-ea"/>
                <a:cs typeface="+mn-cs"/>
              </a:rPr>
              <a:t>entiere</a:t>
            </a:r>
            <a:r>
              <a:rPr lang="fr-FR" sz="1200" b="0" i="0" u="none" strike="noStrike" kern="1200" baseline="0" dirty="0" smtClean="0">
                <a:solidFill>
                  <a:schemeClr val="tx1"/>
                </a:solidFill>
                <a:latin typeface="+mn-lt"/>
                <a:ea typeface="+mn-ea"/>
                <a:cs typeface="+mn-cs"/>
              </a:rPr>
              <a:t> dans les processus de</a:t>
            </a:r>
          </a:p>
          <a:p>
            <a:r>
              <a:rPr lang="fr-FR" sz="1200" b="0" i="0" u="none" strike="noStrike" kern="1200" baseline="0" dirty="0" smtClean="0">
                <a:solidFill>
                  <a:schemeClr val="tx1"/>
                </a:solidFill>
                <a:latin typeface="+mn-lt"/>
                <a:ea typeface="+mn-ea"/>
                <a:cs typeface="+mn-cs"/>
              </a:rPr>
              <a:t>certification de circuits </a:t>
            </a:r>
            <a:r>
              <a:rPr lang="fr-FR" sz="1200" b="0" i="0" u="none" strike="noStrike" kern="1200" baseline="0" dirty="0" err="1" smtClean="0">
                <a:solidFill>
                  <a:schemeClr val="tx1"/>
                </a:solidFill>
                <a:latin typeface="+mn-lt"/>
                <a:ea typeface="+mn-ea"/>
                <a:cs typeface="+mn-cs"/>
              </a:rPr>
              <a:t>securises</a:t>
            </a:r>
            <a:r>
              <a:rPr lang="fr-FR" sz="1200" b="0" i="0" u="none" strike="noStrike" kern="1200" baseline="0" dirty="0" smtClean="0">
                <a:solidFill>
                  <a:schemeClr val="tx1"/>
                </a:solidFill>
                <a:latin typeface="+mn-lt"/>
                <a:ea typeface="+mn-ea"/>
                <a:cs typeface="+mn-cs"/>
              </a:rPr>
              <a:t> dont la </a:t>
            </a:r>
            <a:r>
              <a:rPr lang="fr-FR" sz="1200" b="0" i="0" u="none" strike="noStrike" kern="1200" baseline="0" dirty="0" err="1" smtClean="0">
                <a:solidFill>
                  <a:schemeClr val="tx1"/>
                </a:solidFill>
                <a:latin typeface="+mn-lt"/>
                <a:ea typeface="+mn-ea"/>
                <a:cs typeface="+mn-cs"/>
              </a:rPr>
              <a:t>reference</a:t>
            </a:r>
            <a:r>
              <a:rPr lang="fr-FR" sz="1200" b="0" i="0" u="none" strike="noStrike" kern="1200" baseline="0" dirty="0" smtClean="0">
                <a:solidFill>
                  <a:schemeClr val="tx1"/>
                </a:solidFill>
                <a:latin typeface="+mn-lt"/>
                <a:ea typeface="+mn-ea"/>
                <a:cs typeface="+mn-cs"/>
              </a:rPr>
              <a:t> internationale, les </a:t>
            </a:r>
            <a:r>
              <a:rPr lang="fr-FR" sz="1200" b="0" i="0" u="none" strike="noStrike" kern="1200" baseline="0" dirty="0" err="1" smtClean="0">
                <a:solidFill>
                  <a:schemeClr val="tx1"/>
                </a:solidFill>
                <a:latin typeface="+mn-lt"/>
                <a:ea typeface="+mn-ea"/>
                <a:cs typeface="+mn-cs"/>
              </a:rPr>
              <a:t>Criteres</a:t>
            </a:r>
            <a:r>
              <a:rPr lang="fr-FR" sz="1200" b="0" i="0" u="none" strike="noStrike" kern="1200" baseline="0" dirty="0" smtClean="0">
                <a:solidFill>
                  <a:schemeClr val="tx1"/>
                </a:solidFill>
                <a:latin typeface="+mn-lt"/>
                <a:ea typeface="+mn-ea"/>
                <a:cs typeface="+mn-cs"/>
              </a:rPr>
              <a:t> Communs. Une proposition d’ajout aux tables</a:t>
            </a:r>
          </a:p>
          <a:p>
            <a:r>
              <a:rPr lang="fr-FR" sz="1200" b="0" i="0" u="none" strike="noStrike" kern="1200" baseline="0" dirty="0" smtClean="0">
                <a:solidFill>
                  <a:schemeClr val="tx1"/>
                </a:solidFill>
                <a:latin typeface="+mn-lt"/>
                <a:ea typeface="+mn-ea"/>
                <a:cs typeface="+mn-cs"/>
              </a:rPr>
              <a:t>de cotation de </a:t>
            </a:r>
            <a:r>
              <a:rPr lang="fr-FR" sz="1200" b="0" i="0" u="none" strike="noStrike" kern="1200" baseline="0" dirty="0" err="1" smtClean="0">
                <a:solidFill>
                  <a:schemeClr val="tx1"/>
                </a:solidFill>
                <a:latin typeface="+mn-lt"/>
                <a:ea typeface="+mn-ea"/>
                <a:cs typeface="+mn-cs"/>
              </a:rPr>
              <a:t>reference</a:t>
            </a:r>
            <a:r>
              <a:rPr lang="fr-FR" sz="1200" b="0" i="0" u="none" strike="noStrike" kern="1200" baseline="0" dirty="0" smtClean="0">
                <a:solidFill>
                  <a:schemeClr val="tx1"/>
                </a:solidFill>
                <a:latin typeface="+mn-lt"/>
                <a:ea typeface="+mn-ea"/>
                <a:cs typeface="+mn-cs"/>
              </a:rPr>
              <a:t> [37] sera faite. La </a:t>
            </a:r>
            <a:r>
              <a:rPr lang="fr-FR" sz="1200" b="0" i="0" u="none" strike="noStrike" kern="1200" baseline="0" dirty="0" err="1" smtClean="0">
                <a:solidFill>
                  <a:schemeClr val="tx1"/>
                </a:solidFill>
                <a:latin typeface="+mn-lt"/>
                <a:ea typeface="+mn-ea"/>
                <a:cs typeface="+mn-cs"/>
              </a:rPr>
              <a:t>retombee</a:t>
            </a:r>
            <a:r>
              <a:rPr lang="fr-FR" sz="1200" b="0" i="0" u="none" strike="noStrike" kern="1200" baseline="0" dirty="0" smtClean="0">
                <a:solidFill>
                  <a:schemeClr val="tx1"/>
                </a:solidFill>
                <a:latin typeface="+mn-lt"/>
                <a:ea typeface="+mn-ea"/>
                <a:cs typeface="+mn-cs"/>
              </a:rPr>
              <a:t> sera une prise en compte globale et internationale de cette menace</a:t>
            </a:r>
          </a:p>
          <a:p>
            <a:r>
              <a:rPr lang="fr-FR" sz="1200" b="0" i="0" u="none" strike="noStrike" kern="1200" baseline="0" dirty="0" smtClean="0">
                <a:solidFill>
                  <a:schemeClr val="tx1"/>
                </a:solidFill>
                <a:latin typeface="+mn-lt"/>
                <a:ea typeface="+mn-ea"/>
                <a:cs typeface="+mn-cs"/>
              </a:rPr>
              <a:t>pour </a:t>
            </a:r>
            <a:r>
              <a:rPr lang="fr-FR" sz="1200" b="0" i="0" u="none" strike="noStrike" kern="1200" baseline="0" dirty="0" err="1" smtClean="0">
                <a:solidFill>
                  <a:schemeClr val="tx1"/>
                </a:solidFill>
                <a:latin typeface="+mn-lt"/>
                <a:ea typeface="+mn-ea"/>
                <a:cs typeface="+mn-cs"/>
              </a:rPr>
              <a:t>beneficier</a:t>
            </a:r>
            <a:r>
              <a:rPr lang="fr-FR" sz="1200" b="0" i="0" u="none" strike="noStrike" kern="1200" baseline="0" dirty="0" smtClean="0">
                <a:solidFill>
                  <a:schemeClr val="tx1"/>
                </a:solidFill>
                <a:latin typeface="+mn-lt"/>
                <a:ea typeface="+mn-ea"/>
                <a:cs typeface="+mn-cs"/>
              </a:rPr>
              <a:t> de composants </a:t>
            </a:r>
            <a:r>
              <a:rPr lang="fr-FR" sz="1200" b="0" i="0" u="none" strike="noStrike" kern="1200" baseline="0" dirty="0" err="1" smtClean="0">
                <a:solidFill>
                  <a:schemeClr val="tx1"/>
                </a:solidFill>
                <a:latin typeface="+mn-lt"/>
                <a:ea typeface="+mn-ea"/>
                <a:cs typeface="+mn-cs"/>
              </a:rPr>
              <a:t>reellement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securises</a:t>
            </a:r>
            <a:r>
              <a:rPr lang="fr-FR" sz="1200" b="0" i="0" u="none" strike="noStrike" kern="1200" baseline="0" dirty="0" smtClean="0">
                <a:solidFill>
                  <a:schemeClr val="tx1"/>
                </a:solidFill>
                <a:latin typeface="+mn-lt"/>
                <a:ea typeface="+mn-ea"/>
                <a:cs typeface="+mn-cs"/>
              </a:rPr>
              <a:t>.</a:t>
            </a:r>
            <a:endParaRPr lang="fr-FR" altLang="fr-FR" dirty="0"/>
          </a:p>
        </p:txBody>
      </p:sp>
      <p:sp>
        <p:nvSpPr>
          <p:cNvPr id="14340" name="Espace réservé du numéro de diapositive 3">
            <a:extLst>
              <a:ext uri="{FF2B5EF4-FFF2-40B4-BE49-F238E27FC236}">
                <a16:creationId xmlns:a16="http://schemas.microsoft.com/office/drawing/2014/main" id="{7D3900AB-4570-4494-880D-5E4952255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1pPr>
            <a:lvl2pPr marL="742950" indent="-28575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2pPr>
            <a:lvl3pPr marL="1143000" indent="-22860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3pPr>
            <a:lvl4pPr marL="1600200" indent="-22860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4pPr>
            <a:lvl5pPr marL="2057400" indent="-228600">
              <a:spcBef>
                <a:spcPct val="30000"/>
              </a:spcBef>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1200">
                <a:solidFill>
                  <a:schemeClr val="tx1"/>
                </a:solidFill>
                <a:latin typeface="Calibri" panose="020F0502020204030204" pitchFamily="34" charset="0"/>
              </a:defRPr>
            </a:lvl9pPr>
          </a:lstStyle>
          <a:p>
            <a:pPr>
              <a:spcBef>
                <a:spcPct val="0"/>
              </a:spcBef>
            </a:pPr>
            <a:fld id="{E1844C88-15E3-4A5F-9C82-2383994B7006}" type="slidenum">
              <a:rPr lang="fr-FR" altLang="fr-FR">
                <a:solidFill>
                  <a:srgbClr val="000000"/>
                </a:solidFill>
                <a:latin typeface="Times New Roman" panose="02020603050405020304" pitchFamily="18" charset="0"/>
                <a:ea typeface="Arial Unicode MS" pitchFamily="34" charset="-128"/>
              </a:rPr>
              <a:pPr>
                <a:spcBef>
                  <a:spcPct val="0"/>
                </a:spcBef>
              </a:pPr>
              <a:t>10</a:t>
            </a:fld>
            <a:endParaRPr lang="fr-FR" altLang="fr-FR">
              <a:solidFill>
                <a:srgbClr val="000000"/>
              </a:solidFill>
              <a:latin typeface="Times New Roman" panose="02020603050405020304" pitchFamily="18" charset="0"/>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christellelefort\Dropbox%20(Zebracom)\br\ANR\%25E2%2580%25A2%20DOC-MODELES-ANR\7383-FOND%20POWERPOINT\JPEG\fd-ppt-bleu-FR.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christellelefort\Dropbox%20(Zebracom)\br\ANR\%25E2%2580%25A2%20DOC-MODELES-ANR\7383-FOND%20POWERPOINT\JPEG\fd-ppt-rouge_FR.jpg"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168948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pic>
        <p:nvPicPr>
          <p:cNvPr id="3" name="fd-ppt-bleu-FR.jpg" descr="/Users/christellelefort/Dropbox (Zebracom)/br/ANR/• DOC-MODELES-ANR/7383-FOND POWERPOINT/JPEG/fd-ppt-bleu-FR.jpg">
            <a:extLst>
              <a:ext uri="{FF2B5EF4-FFF2-40B4-BE49-F238E27FC236}">
                <a16:creationId xmlns:a16="http://schemas.microsoft.com/office/drawing/2014/main" id="{4565B6CB-B0DC-4C1B-9D38-B9B3329044ED}"/>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63500"/>
            <a:ext cx="91440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Tree>
    <p:extLst>
      <p:ext uri="{BB962C8B-B14F-4D97-AF65-F5344CB8AC3E}">
        <p14:creationId xmlns:p14="http://schemas.microsoft.com/office/powerpoint/2010/main" val="365421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contenu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Tree>
    <p:extLst>
      <p:ext uri="{BB962C8B-B14F-4D97-AF65-F5344CB8AC3E}">
        <p14:creationId xmlns:p14="http://schemas.microsoft.com/office/powerpoint/2010/main" val="44325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isposition personnalisée">
    <p:spTree>
      <p:nvGrpSpPr>
        <p:cNvPr id="1" name=""/>
        <p:cNvGrpSpPr/>
        <p:nvPr/>
      </p:nvGrpSpPr>
      <p:grpSpPr>
        <a:xfrm>
          <a:off x="0" y="0"/>
          <a:ext cx="0" cy="0"/>
          <a:chOff x="0" y="0"/>
          <a:chExt cx="0" cy="0"/>
        </a:xfrm>
      </p:grpSpPr>
      <p:pic>
        <p:nvPicPr>
          <p:cNvPr id="3" name="fd-ppt-rouge_FR.jpg" descr="/Users/christellelefort/Dropbox (Zebracom)/br/ANR/• DOC-MODELES-ANR/7383-FOND POWERPOINT/JPEG/fd-ppt-rouge_FR.jpg">
            <a:extLst>
              <a:ext uri="{FF2B5EF4-FFF2-40B4-BE49-F238E27FC236}">
                <a16:creationId xmlns:a16="http://schemas.microsoft.com/office/drawing/2014/main" id="{0531C4D3-DE60-4B63-8C25-3DC67CCD3B68}"/>
              </a:ext>
            </a:extLst>
          </p:cNvPr>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949832"/>
            <a:ext cx="8229600" cy="1143000"/>
          </a:xfrm>
        </p:spPr>
        <p:txBody>
          <a:bodyPr/>
          <a:lstStyle/>
          <a:p>
            <a:r>
              <a:rPr lang="fr-FR" dirty="0"/>
              <a:t>Cliquez et modifiez le titre</a:t>
            </a:r>
          </a:p>
        </p:txBody>
      </p:sp>
    </p:spTree>
    <p:extLst>
      <p:ext uri="{BB962C8B-B14F-4D97-AF65-F5344CB8AC3E}">
        <p14:creationId xmlns:p14="http://schemas.microsoft.com/office/powerpoint/2010/main" val="156378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56480" y="1604328"/>
            <a:ext cx="8223840" cy="4522075"/>
          </a:xfrm>
          <a:prstGeom prst="rect">
            <a:avLst/>
          </a:prstGeom>
        </p:spPr>
        <p:txBody>
          <a:bodyPr lIns="82945" tIns="41473" rIns="82945" bIns="41473"/>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E9774E-51A1-491B-9AAD-B19CEE776CFB}"/>
              </a:ext>
            </a:extLst>
          </p:cNvPr>
          <p:cNvSpPr>
            <a:spLocks noGrp="1" noChangeArrowheads="1"/>
          </p:cNvSpPr>
          <p:nvPr>
            <p:ph type="dt" idx="10"/>
          </p:nvPr>
        </p:nvSpPr>
        <p:spPr>
          <a:xfrm>
            <a:off x="457200" y="6246813"/>
            <a:ext cx="2124075" cy="468312"/>
          </a:xfrm>
          <a:prstGeom prst="rect">
            <a:avLst/>
          </a:prstGeom>
        </p:spPr>
        <p:txBody>
          <a:bodyPr lIns="82945" tIns="41473" rIns="82945" bIns="41473"/>
          <a:lstStyle>
            <a:lvl1pPr eaLnBrk="1" hangingPunct="1">
              <a:defRPr/>
            </a:lvl1pPr>
          </a:lstStyle>
          <a:p>
            <a:pPr>
              <a:defRPr/>
            </a:pPr>
            <a:endParaRPr lang="fr-FR" altLang="fr-FR"/>
          </a:p>
        </p:txBody>
      </p:sp>
      <p:sp>
        <p:nvSpPr>
          <p:cNvPr id="5" name="Espace réservé du pied de page 4">
            <a:extLst>
              <a:ext uri="{FF2B5EF4-FFF2-40B4-BE49-F238E27FC236}">
                <a16:creationId xmlns:a16="http://schemas.microsoft.com/office/drawing/2014/main" id="{8DB991E8-AE31-4472-9769-656F182937EB}"/>
              </a:ext>
            </a:extLst>
          </p:cNvPr>
          <p:cNvSpPr>
            <a:spLocks noGrp="1" noChangeArrowheads="1"/>
          </p:cNvSpPr>
          <p:nvPr>
            <p:ph type="ftr" idx="11"/>
          </p:nvPr>
        </p:nvSpPr>
        <p:spPr>
          <a:xfrm>
            <a:off x="3127375" y="6246813"/>
            <a:ext cx="2894013" cy="468312"/>
          </a:xfrm>
          <a:prstGeom prst="rect">
            <a:avLst/>
          </a:prstGeom>
        </p:spPr>
        <p:txBody>
          <a:bodyPr lIns="82945" tIns="41473" rIns="82945" bIns="41473"/>
          <a:lstStyle>
            <a:lvl1pPr eaLnBrk="1" hangingPunct="1">
              <a:defRPr/>
            </a:lvl1pPr>
          </a:lstStyle>
          <a:p>
            <a:pPr>
              <a:defRPr/>
            </a:pPr>
            <a:endParaRPr lang="fr-FR" altLang="fr-FR"/>
          </a:p>
        </p:txBody>
      </p:sp>
      <p:sp>
        <p:nvSpPr>
          <p:cNvPr id="6" name="Espace réservé du numéro de diapositive 5">
            <a:extLst>
              <a:ext uri="{FF2B5EF4-FFF2-40B4-BE49-F238E27FC236}">
                <a16:creationId xmlns:a16="http://schemas.microsoft.com/office/drawing/2014/main" id="{481CE92A-8E2F-4418-A131-B9A0DB0F9AAF}"/>
              </a:ext>
            </a:extLst>
          </p:cNvPr>
          <p:cNvSpPr>
            <a:spLocks noGrp="1" noChangeArrowheads="1"/>
          </p:cNvSpPr>
          <p:nvPr>
            <p:ph type="sldNum" idx="12"/>
          </p:nvPr>
        </p:nvSpPr>
        <p:spPr>
          <a:xfrm>
            <a:off x="6556375" y="6246813"/>
            <a:ext cx="2125663" cy="468312"/>
          </a:xfrm>
          <a:prstGeom prst="rect">
            <a:avLst/>
          </a:prstGeom>
        </p:spPr>
        <p:txBody>
          <a:bodyPr vert="horz" wrap="square" lIns="82945" tIns="41473" rIns="82945" bIns="41473" numCol="1" anchor="t" anchorCtr="0" compatLnSpc="1">
            <a:prstTxWarp prst="textNoShape">
              <a:avLst/>
            </a:prstTxWarp>
          </a:bodyPr>
          <a:lstStyle>
            <a:lvl1pPr eaLnBrk="1" hangingPunct="1">
              <a:defRPr/>
            </a:lvl1pPr>
          </a:lstStyle>
          <a:p>
            <a:fld id="{D3FEEC3F-88FC-4C21-B43A-DC51D684A62E}" type="slidenum">
              <a:rPr lang="fr-FR" altLang="fr-FR"/>
              <a:pPr/>
              <a:t>‹N°›</a:t>
            </a:fld>
            <a:endParaRPr lang="fr-FR" altLang="fr-FR"/>
          </a:p>
        </p:txBody>
      </p:sp>
    </p:spTree>
    <p:extLst>
      <p:ext uri="{BB962C8B-B14F-4D97-AF65-F5344CB8AC3E}">
        <p14:creationId xmlns:p14="http://schemas.microsoft.com/office/powerpoint/2010/main" val="209666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D87BB8-4244-4426-8368-72FA8DA2079F}" type="datetimeFigureOut">
              <a:rPr lang="fr-FR" smtClean="0"/>
              <a:t>18/06/2021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DB4E07-558F-45EE-A4B9-48BAECE47BBC}" type="slidenum">
              <a:rPr lang="fr-FR" smtClean="0"/>
              <a:t>‹N°›</a:t>
            </a:fld>
            <a:endParaRPr lang="fr-FR"/>
          </a:p>
        </p:txBody>
      </p:sp>
    </p:spTree>
    <p:extLst>
      <p:ext uri="{BB962C8B-B14F-4D97-AF65-F5344CB8AC3E}">
        <p14:creationId xmlns:p14="http://schemas.microsoft.com/office/powerpoint/2010/main" val="284147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D87BB8-4244-4426-8368-72FA8DA2079F}" type="datetimeFigureOut">
              <a:rPr lang="fr-FR" smtClean="0"/>
              <a:t>18/06/2021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DB4E07-558F-45EE-A4B9-48BAECE47BBC}" type="slidenum">
              <a:rPr lang="fr-FR" smtClean="0"/>
              <a:t>‹N°›</a:t>
            </a:fld>
            <a:endParaRPr lang="fr-FR"/>
          </a:p>
        </p:txBody>
      </p:sp>
    </p:spTree>
    <p:extLst>
      <p:ext uri="{BB962C8B-B14F-4D97-AF65-F5344CB8AC3E}">
        <p14:creationId xmlns:p14="http://schemas.microsoft.com/office/powerpoint/2010/main" val="187217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0" y="0"/>
            <a:ext cx="0" cy="0"/>
          </a:xfrm>
        </p:spPr>
        <p:txBody>
          <a:bodyPr/>
          <a:lstStyle>
            <a:lvl1pPr>
              <a:defRPr/>
            </a:lvl1pPr>
          </a:lstStyle>
          <a:p>
            <a:pPr defTabSz="685800">
              <a:defRPr/>
            </a:pPr>
            <a:endParaRPr lang="fr-FR" sz="1350">
              <a:solidFill>
                <a:prstClr val="black"/>
              </a:solidFill>
              <a:latin typeface="Arial" panose="020B0604020202020204" pitchFamily="34" charset="0"/>
              <a:cs typeface="+mn-cs"/>
            </a:endParaRPr>
          </a:p>
        </p:txBody>
      </p:sp>
      <p:sp>
        <p:nvSpPr>
          <p:cNvPr id="3" name="Espace réservé du pied de page 2"/>
          <p:cNvSpPr>
            <a:spLocks noGrp="1"/>
          </p:cNvSpPr>
          <p:nvPr>
            <p:ph type="ftr" sz="quarter" idx="11"/>
          </p:nvPr>
        </p:nvSpPr>
        <p:spPr/>
        <p:txBody>
          <a:bodyPr/>
          <a:lstStyle>
            <a:lvl1pPr>
              <a:defRPr/>
            </a:lvl1pPr>
          </a:lstStyle>
          <a:p>
            <a:pPr defTabSz="685800">
              <a:defRPr/>
            </a:pPr>
            <a:r>
              <a:rPr lang="fr-FR" smtClean="0">
                <a:solidFill>
                  <a:srgbClr val="5F5F5F"/>
                </a:solidFill>
                <a:cs typeface="+mn-cs"/>
              </a:rPr>
              <a:t>REUNION GROUPE DE TRAVAIL - 01/02/21 - CESTI - CEA </a:t>
            </a:r>
            <a:endParaRPr lang="fr-FR">
              <a:solidFill>
                <a:srgbClr val="5F5F5F"/>
              </a:solidFill>
              <a:cs typeface="+mn-cs"/>
            </a:endParaRPr>
          </a:p>
        </p:txBody>
      </p:sp>
      <p:sp>
        <p:nvSpPr>
          <p:cNvPr id="4" name="Espace réservé du numéro de diapositive 3"/>
          <p:cNvSpPr>
            <a:spLocks noGrp="1"/>
          </p:cNvSpPr>
          <p:nvPr>
            <p:ph type="sldNum" sz="quarter" idx="12"/>
          </p:nvPr>
        </p:nvSpPr>
        <p:spPr>
          <a:xfrm>
            <a:off x="0" y="0"/>
            <a:ext cx="0" cy="0"/>
          </a:xfrm>
        </p:spPr>
        <p:txBody>
          <a:bodyPr/>
          <a:lstStyle>
            <a:lvl1pPr>
              <a:defRPr/>
            </a:lvl1pPr>
          </a:lstStyle>
          <a:p>
            <a:pPr defTabSz="685800">
              <a:defRPr/>
            </a:pPr>
            <a:fld id="{CEBAA494-DBE6-4930-9EE4-6CBBF400C50F}" type="slidenum">
              <a:rPr lang="fr-FR" sz="1350" smtClean="0">
                <a:solidFill>
                  <a:prstClr val="black"/>
                </a:solidFill>
                <a:latin typeface="Arial" panose="020B0604020202020204" pitchFamily="34" charset="0"/>
                <a:cs typeface="+mn-cs"/>
              </a:rPr>
              <a:pPr defTabSz="685800">
                <a:defRPr/>
              </a:pPr>
              <a:t>‹N°›</a:t>
            </a:fld>
            <a:endParaRPr lang="fr-FR" sz="1350">
              <a:solidFill>
                <a:prstClr val="black"/>
              </a:solidFill>
              <a:latin typeface="Arial" panose="020B0604020202020204" pitchFamily="34" charset="0"/>
              <a:cs typeface="+mn-cs"/>
            </a:endParaRPr>
          </a:p>
        </p:txBody>
      </p:sp>
    </p:spTree>
    <p:extLst>
      <p:ext uri="{BB962C8B-B14F-4D97-AF65-F5344CB8AC3E}">
        <p14:creationId xmlns:p14="http://schemas.microsoft.com/office/powerpoint/2010/main" val="95611380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93143AE-8B84-4FC0-86DA-22964E79EFB6}"/>
              </a:ext>
            </a:extLst>
          </p:cNvPr>
          <p:cNvSpPr>
            <a:spLocks noGrp="1"/>
          </p:cNvSpPr>
          <p:nvPr>
            <p:ph type="title"/>
          </p:nvPr>
        </p:nvSpPr>
        <p:spPr bwMode="auto">
          <a:xfrm>
            <a:off x="457200" y="33829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5"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750050"/>
            <a:ext cx="9144000" cy="107950"/>
          </a:xfrm>
          <a:prstGeom prst="rect">
            <a:avLst/>
          </a:prstGeom>
          <a:gradFill>
            <a:gsLst>
              <a:gs pos="0">
                <a:srgbClr val="0A6E28">
                  <a:lumMod val="100000"/>
                </a:srgbClr>
              </a:gs>
              <a:gs pos="100000">
                <a:srgbClr val="91C30A">
                  <a:alpha val="8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8" name="Espace réservé du pied de page 12"/>
          <p:cNvSpPr>
            <a:spLocks noGrp="1"/>
          </p:cNvSpPr>
          <p:nvPr>
            <p:ph type="ftr" sz="quarter" idx="3"/>
          </p:nvPr>
        </p:nvSpPr>
        <p:spPr>
          <a:xfrm>
            <a:off x="2295525" y="6584650"/>
            <a:ext cx="6512719" cy="121252"/>
          </a:xfrm>
          <a:prstGeom prst="rect">
            <a:avLst/>
          </a:prstGeom>
        </p:spPr>
        <p:txBody>
          <a:bodyPr wrap="square" lIns="0" tIns="0" rIns="0" bIns="0" anchor="ctr" anchorCtr="0">
            <a:spAutoFit/>
          </a:bodyPr>
          <a:lstStyle>
            <a:lvl1pPr algn="r" eaLnBrk="1" fontAlgn="auto" hangingPunct="1">
              <a:spcBef>
                <a:spcPts val="0"/>
              </a:spcBef>
              <a:spcAft>
                <a:spcPts val="0"/>
              </a:spcAft>
              <a:defRPr sz="788" cap="none" baseline="0">
                <a:solidFill>
                  <a:schemeClr val="accent5"/>
                </a:solidFill>
                <a:latin typeface="+mn-lt"/>
              </a:defRPr>
            </a:lvl1pPr>
          </a:lstStyle>
          <a:p>
            <a:pPr>
              <a:defRPr/>
            </a:pPr>
            <a:r>
              <a:rPr lang="fr-FR"/>
              <a:t>REUNION GROUPE DE TRAVAIL - 01/02/21 - CESTI - CEA </a:t>
            </a:r>
          </a:p>
        </p:txBody>
      </p:sp>
      <p:sp>
        <p:nvSpPr>
          <p:cNvPr id="9" name="ZoneTexte 8"/>
          <p:cNvSpPr txBox="1"/>
          <p:nvPr/>
        </p:nvSpPr>
        <p:spPr>
          <a:xfrm>
            <a:off x="8871348" y="6584649"/>
            <a:ext cx="816769" cy="121252"/>
          </a:xfrm>
          <a:prstGeom prst="rect">
            <a:avLst/>
          </a:prstGeom>
          <a:noFill/>
        </p:spPr>
        <p:txBody>
          <a:bodyPr lIns="0" tIns="0" rIns="0" bIns="0" anchor="ctr">
            <a:spAutoFit/>
          </a:bodyPr>
          <a:lstStyle/>
          <a:p>
            <a:pPr eaLnBrk="1" fontAlgn="auto" hangingPunct="1">
              <a:spcBef>
                <a:spcPts val="0"/>
              </a:spcBef>
              <a:spcAft>
                <a:spcPts val="0"/>
              </a:spcAft>
              <a:defRPr/>
            </a:pPr>
            <a:r>
              <a:rPr lang="fr-FR" sz="788" dirty="0">
                <a:solidFill>
                  <a:schemeClr val="accent6"/>
                </a:solidFill>
                <a:latin typeface="+mn-lt"/>
              </a:rPr>
              <a:t>| </a:t>
            </a:r>
            <a:fld id="{639EE809-4EB2-4770-B7DC-6C798A2BB217}" type="slidenum">
              <a:rPr lang="fr-FR" sz="788">
                <a:solidFill>
                  <a:schemeClr val="accent6"/>
                </a:solidFill>
                <a:latin typeface="+mn-lt"/>
              </a:rPr>
              <a:pPr eaLnBrk="1" fontAlgn="auto" hangingPunct="1">
                <a:spcBef>
                  <a:spcPts val="0"/>
                </a:spcBef>
                <a:spcAft>
                  <a:spcPts val="0"/>
                </a:spcAft>
                <a:defRPr/>
              </a:pPr>
              <a:t>‹N°›</a:t>
            </a:fld>
            <a:endParaRPr lang="fr-FR" sz="788" dirty="0">
              <a:solidFill>
                <a:schemeClr val="accent6"/>
              </a:solidFill>
              <a:latin typeface="+mn-lt"/>
            </a:endParaRPr>
          </a:p>
        </p:txBody>
      </p:sp>
      <p:pic>
        <p:nvPicPr>
          <p:cNvPr id="1029" name="Picture 2" descr="S:\100-DRT Direction\100.10-Communication\1 - ACTIVITES\1.3 - Edition - Web\Marilyne\Charte graphique\LOGOS INSTITUTS\4. Proposition charte pour directoire rentrée\Logo Final\Logo Final_aout 2015-L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1" y="180975"/>
            <a:ext cx="7477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544466"/>
      </p:ext>
    </p:extLst>
  </p:cSld>
  <p:clrMap bg1="lt1" tx1="dk1" bg2="lt2" tx2="dk2" accent1="accent1" accent2="accent2" accent3="accent3" accent4="accent4" accent5="accent5" accent6="accent6" hlink="hlink" folHlink="folHlink"/>
  <p:sldLayoutIdLst>
    <p:sldLayoutId id="2147483764" r:id="rId1"/>
  </p:sldLayoutIdLst>
  <p:timing>
    <p:tnLst>
      <p:par>
        <p:cTn id="1" dur="indefinite" restart="never" nodeType="tmRoot"/>
      </p:par>
    </p:tnLst>
  </p:timing>
  <p:hf sldNum="0" hdr="0" dt="0"/>
  <p:txStyles>
    <p:titleStyle>
      <a:lvl1pPr algn="r" rtl="0" eaLnBrk="0" fontAlgn="base" hangingPunct="0">
        <a:spcBef>
          <a:spcPct val="0"/>
        </a:spcBef>
        <a:spcAft>
          <a:spcPct val="0"/>
        </a:spcAft>
        <a:defRPr sz="1500" b="1" kern="1200" cap="all">
          <a:solidFill>
            <a:schemeClr val="bg1"/>
          </a:solidFill>
          <a:latin typeface="+mj-lt"/>
          <a:ea typeface="+mj-ea"/>
          <a:cs typeface="+mj-cs"/>
        </a:defRPr>
      </a:lvl1pPr>
      <a:lvl2pPr algn="r" rtl="0" eaLnBrk="0" fontAlgn="base" hangingPunct="0">
        <a:spcBef>
          <a:spcPct val="0"/>
        </a:spcBef>
        <a:spcAft>
          <a:spcPct val="0"/>
        </a:spcAft>
        <a:defRPr sz="1500" b="1">
          <a:solidFill>
            <a:schemeClr val="bg1"/>
          </a:solidFill>
          <a:latin typeface="Arial" panose="020B0604020202020204" pitchFamily="34" charset="0"/>
        </a:defRPr>
      </a:lvl2pPr>
      <a:lvl3pPr algn="r" rtl="0" eaLnBrk="0" fontAlgn="base" hangingPunct="0">
        <a:spcBef>
          <a:spcPct val="0"/>
        </a:spcBef>
        <a:spcAft>
          <a:spcPct val="0"/>
        </a:spcAft>
        <a:defRPr sz="1500" b="1">
          <a:solidFill>
            <a:schemeClr val="bg1"/>
          </a:solidFill>
          <a:latin typeface="Arial" panose="020B0604020202020204" pitchFamily="34" charset="0"/>
        </a:defRPr>
      </a:lvl3pPr>
      <a:lvl4pPr algn="r" rtl="0" eaLnBrk="0" fontAlgn="base" hangingPunct="0">
        <a:spcBef>
          <a:spcPct val="0"/>
        </a:spcBef>
        <a:spcAft>
          <a:spcPct val="0"/>
        </a:spcAft>
        <a:defRPr sz="1500" b="1">
          <a:solidFill>
            <a:schemeClr val="bg1"/>
          </a:solidFill>
          <a:latin typeface="Arial" panose="020B0604020202020204" pitchFamily="34" charset="0"/>
        </a:defRPr>
      </a:lvl4pPr>
      <a:lvl5pPr algn="r" rtl="0" eaLnBrk="0" fontAlgn="base" hangingPunct="0">
        <a:spcBef>
          <a:spcPct val="0"/>
        </a:spcBef>
        <a:spcAft>
          <a:spcPct val="0"/>
        </a:spcAft>
        <a:defRPr sz="1500" b="1">
          <a:solidFill>
            <a:schemeClr val="bg1"/>
          </a:solidFill>
          <a:latin typeface="Arial" panose="020B0604020202020204" pitchFamily="34" charset="0"/>
        </a:defRPr>
      </a:lvl5pPr>
      <a:lvl6pPr marL="342900" algn="r" rtl="0" fontAlgn="base">
        <a:spcBef>
          <a:spcPct val="0"/>
        </a:spcBef>
        <a:spcAft>
          <a:spcPct val="0"/>
        </a:spcAft>
        <a:defRPr sz="1500" b="1">
          <a:solidFill>
            <a:schemeClr val="bg1"/>
          </a:solidFill>
          <a:latin typeface="Arial" panose="020B0604020202020204" pitchFamily="34" charset="0"/>
        </a:defRPr>
      </a:lvl6pPr>
      <a:lvl7pPr marL="685800" algn="r" rtl="0" fontAlgn="base">
        <a:spcBef>
          <a:spcPct val="0"/>
        </a:spcBef>
        <a:spcAft>
          <a:spcPct val="0"/>
        </a:spcAft>
        <a:defRPr sz="1500" b="1">
          <a:solidFill>
            <a:schemeClr val="bg1"/>
          </a:solidFill>
          <a:latin typeface="Arial" panose="020B0604020202020204" pitchFamily="34" charset="0"/>
        </a:defRPr>
      </a:lvl7pPr>
      <a:lvl8pPr marL="1028700" algn="r" rtl="0" fontAlgn="base">
        <a:spcBef>
          <a:spcPct val="0"/>
        </a:spcBef>
        <a:spcAft>
          <a:spcPct val="0"/>
        </a:spcAft>
        <a:defRPr sz="1500" b="1">
          <a:solidFill>
            <a:schemeClr val="bg1"/>
          </a:solidFill>
          <a:latin typeface="Arial" panose="020B0604020202020204" pitchFamily="34" charset="0"/>
        </a:defRPr>
      </a:lvl8pPr>
      <a:lvl9pPr marL="1371600" algn="r" rtl="0" fontAlgn="base">
        <a:spcBef>
          <a:spcPct val="0"/>
        </a:spcBef>
        <a:spcAft>
          <a:spcPct val="0"/>
        </a:spcAft>
        <a:defRPr sz="1500" b="1">
          <a:solidFill>
            <a:schemeClr val="bg1"/>
          </a:solidFill>
          <a:latin typeface="Arial" panose="020B0604020202020204" pitchFamily="34" charset="0"/>
        </a:defRPr>
      </a:lvl9pPr>
    </p:titleStyle>
    <p:bodyStyle>
      <a:lvl1pPr algn="l" rtl="0" eaLnBrk="0" fontAlgn="base" hangingPunct="0">
        <a:spcBef>
          <a:spcPct val="0"/>
        </a:spcBef>
        <a:spcAft>
          <a:spcPts val="300"/>
        </a:spcAft>
        <a:buFont typeface="Arial" panose="020B0604020202020204" pitchFamily="34" charset="0"/>
        <a:defRPr sz="1800" b="1" kern="1200">
          <a:solidFill>
            <a:schemeClr val="tx2"/>
          </a:solidFill>
          <a:latin typeface="+mn-lt"/>
          <a:ea typeface="+mn-ea"/>
          <a:cs typeface="+mn-cs"/>
        </a:defRPr>
      </a:lvl1pPr>
      <a:lvl2pPr marL="270272" indent="-270272" algn="l" rtl="0" eaLnBrk="0" fontAlgn="base" hangingPunct="0">
        <a:spcBef>
          <a:spcPct val="0"/>
        </a:spcBef>
        <a:spcAft>
          <a:spcPct val="0"/>
        </a:spcAft>
        <a:buSzPct val="100000"/>
        <a:buFont typeface="Arial" panose="020B0604020202020204" pitchFamily="34" charset="0"/>
        <a:buChar char="•"/>
        <a:defRPr sz="1500" kern="1200">
          <a:solidFill>
            <a:srgbClr val="5F5F5F"/>
          </a:solidFill>
          <a:latin typeface="+mn-lt"/>
          <a:ea typeface="+mn-ea"/>
          <a:cs typeface="+mn-cs"/>
        </a:defRPr>
      </a:lvl2pPr>
      <a:lvl3pPr marL="485775" indent="-214313" algn="l" rtl="0" eaLnBrk="0" fontAlgn="base" hangingPunct="0">
        <a:spcBef>
          <a:spcPct val="0"/>
        </a:spcBef>
        <a:spcAft>
          <a:spcPct val="0"/>
        </a:spcAft>
        <a:buSzPct val="75000"/>
        <a:buFont typeface="Arial" panose="020B0604020202020204" pitchFamily="34" charset="0"/>
        <a:buChar char="•"/>
        <a:defRPr kern="1200">
          <a:solidFill>
            <a:srgbClr val="5F5F5F"/>
          </a:solidFill>
          <a:latin typeface="+mn-lt"/>
          <a:ea typeface="+mn-ea"/>
          <a:cs typeface="+mn-cs"/>
        </a:defRPr>
      </a:lvl3pPr>
      <a:lvl4pPr marL="757238" indent="-178594" algn="l" rtl="0" eaLnBrk="0" fontAlgn="base" hangingPunct="0">
        <a:lnSpc>
          <a:spcPts val="1500"/>
        </a:lnSpc>
        <a:spcBef>
          <a:spcPct val="0"/>
        </a:spcBef>
        <a:spcAft>
          <a:spcPct val="0"/>
        </a:spcAft>
        <a:buClr>
          <a:srgbClr val="666666"/>
        </a:buClr>
        <a:buSzPct val="36000"/>
        <a:buBlip>
          <a:blip r:embed="rId4"/>
        </a:buBlip>
        <a:defRPr sz="1200" kern="1200">
          <a:solidFill>
            <a:srgbClr val="666666"/>
          </a:solidFill>
          <a:latin typeface="+mn-lt"/>
          <a:ea typeface="+mn-ea"/>
          <a:cs typeface="+mn-cs"/>
        </a:defRPr>
      </a:lvl4pPr>
      <a:lvl5pPr marL="850106" indent="-85725" algn="l" rtl="0" eaLnBrk="0" fontAlgn="base" hangingPunct="0">
        <a:lnSpc>
          <a:spcPts val="1500"/>
        </a:lnSpc>
        <a:spcBef>
          <a:spcPct val="0"/>
        </a:spcBef>
        <a:spcAft>
          <a:spcPct val="0"/>
        </a:spcAft>
        <a:buClr>
          <a:srgbClr val="666666"/>
        </a:buClr>
        <a:buFont typeface="Arial" panose="020B0604020202020204" pitchFamily="34" charset="0"/>
        <a:buChar char="-"/>
        <a:defRPr sz="1200" kern="1200">
          <a:solidFill>
            <a:srgbClr val="666666"/>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a:extLst>
              <a:ext uri="{FF2B5EF4-FFF2-40B4-BE49-F238E27FC236}">
                <a16:creationId xmlns:a16="http://schemas.microsoft.com/office/drawing/2014/main" id="{2A3185C5-07B6-4D86-A295-F6F9A39FD108}"/>
              </a:ext>
            </a:extLst>
          </p:cNvPr>
          <p:cNvSpPr txBox="1">
            <a:spLocks noChangeArrowheads="1"/>
          </p:cNvSpPr>
          <p:nvPr/>
        </p:nvSpPr>
        <p:spPr bwMode="auto">
          <a:xfrm>
            <a:off x="533400" y="3382963"/>
            <a:ext cx="7978775" cy="73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eaLnBrk="1">
              <a:lnSpc>
                <a:spcPct val="93000"/>
              </a:lnSpc>
              <a:buClr>
                <a:srgbClr val="000000"/>
              </a:buClr>
              <a:buSzPct val="100000"/>
              <a:buFont typeface="Times New Roman" pitchFamily="18" charset="0"/>
              <a:buNone/>
              <a:defRPr/>
            </a:pPr>
            <a:r>
              <a:rPr lang="fr-FR" altLang="fr-FR" sz="900" b="1" dirty="0">
                <a:solidFill>
                  <a:srgbClr val="000000"/>
                </a:solidFill>
                <a:latin typeface="+mn-lt"/>
                <a:ea typeface="SimSun" pitchFamily="2" charset="-122"/>
                <a:cs typeface="+mn-cs"/>
              </a:rPr>
              <a:t/>
            </a:r>
            <a:br>
              <a:rPr lang="fr-FR" altLang="fr-FR" sz="900" b="1" dirty="0">
                <a:solidFill>
                  <a:srgbClr val="000000"/>
                </a:solidFill>
                <a:latin typeface="+mn-lt"/>
                <a:ea typeface="SimSun" pitchFamily="2" charset="-122"/>
                <a:cs typeface="+mn-cs"/>
              </a:rPr>
            </a:br>
            <a:r>
              <a:rPr lang="fr-FR" altLang="fr-FR" sz="3600" b="1" dirty="0" smtClean="0">
                <a:solidFill>
                  <a:schemeClr val="bg1">
                    <a:lumMod val="95000"/>
                  </a:schemeClr>
                </a:solidFill>
                <a:latin typeface="+mn-lt"/>
                <a:ea typeface="SimSun" pitchFamily="2" charset="-122"/>
                <a:cs typeface="+mn-cs"/>
              </a:rPr>
              <a:t>Projet MITIX</a:t>
            </a:r>
            <a:endParaRPr lang="fr-FR" altLang="fr-FR" sz="3600" b="1" dirty="0">
              <a:solidFill>
                <a:schemeClr val="bg1">
                  <a:lumMod val="95000"/>
                </a:schemeClr>
              </a:solidFill>
              <a:latin typeface="+mn-lt"/>
              <a:ea typeface="SimSun" pitchFamily="2"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00F4ABBE-60D6-4C15-8C85-7535771FA8BB}"/>
              </a:ext>
            </a:extLst>
          </p:cNvPr>
          <p:cNvSpPr>
            <a:spLocks noGrp="1"/>
          </p:cNvSpPr>
          <p:nvPr>
            <p:ph type="title"/>
          </p:nvPr>
        </p:nvSpPr>
        <p:spPr>
          <a:xfrm>
            <a:off x="1577975" y="0"/>
            <a:ext cx="7653338" cy="966788"/>
          </a:xfrm>
        </p:spPr>
        <p:txBody>
          <a:bodyPr/>
          <a:lstStyle/>
          <a:p>
            <a:pPr eaLnBrk="1" hangingPunct="1"/>
            <a:r>
              <a:rPr lang="fr-FR" altLang="fr-FR" sz="3600">
                <a:solidFill>
                  <a:schemeClr val="bg1"/>
                </a:solidFill>
              </a:rPr>
              <a:t>Retombées attendues</a:t>
            </a:r>
          </a:p>
        </p:txBody>
      </p:sp>
      <p:sp>
        <p:nvSpPr>
          <p:cNvPr id="2" name="Rectangle 1"/>
          <p:cNvSpPr/>
          <p:nvPr/>
        </p:nvSpPr>
        <p:spPr>
          <a:xfrm>
            <a:off x="264113" y="995725"/>
            <a:ext cx="8815232" cy="5262979"/>
          </a:xfrm>
          <a:prstGeom prst="rect">
            <a:avLst/>
          </a:prstGeom>
        </p:spPr>
        <p:txBody>
          <a:bodyPr wrap="square">
            <a:spAutoFit/>
          </a:bodyPr>
          <a:lstStyle/>
          <a:p>
            <a:r>
              <a:rPr lang="fr-FR" sz="2400" dirty="0" smtClean="0"/>
              <a:t>Déterminer le niveau </a:t>
            </a:r>
            <a:r>
              <a:rPr lang="fr-FR" sz="2400" dirty="0"/>
              <a:t>de menace que </a:t>
            </a:r>
            <a:r>
              <a:rPr lang="fr-FR" sz="2400" dirty="0" smtClean="0"/>
              <a:t>présente </a:t>
            </a:r>
            <a:r>
              <a:rPr lang="fr-FR" sz="2400" dirty="0"/>
              <a:t>les attaques par rayons </a:t>
            </a:r>
            <a:r>
              <a:rPr lang="fr-FR" sz="2400" dirty="0" smtClean="0"/>
              <a:t>X: </a:t>
            </a:r>
          </a:p>
          <a:p>
            <a:pPr marL="342900" indent="-342900">
              <a:buFont typeface="Arial" panose="020B0604020202020204" pitchFamily="34" charset="0"/>
              <a:buChar char="•"/>
            </a:pPr>
            <a:r>
              <a:rPr lang="fr-FR" sz="2400" dirty="0" smtClean="0"/>
              <a:t>Attaques </a:t>
            </a:r>
            <a:r>
              <a:rPr lang="fr-FR" sz="2400" dirty="0"/>
              <a:t>de pointes </a:t>
            </a:r>
            <a:r>
              <a:rPr lang="fr-FR" sz="2400" dirty="0" smtClean="0"/>
              <a:t>nécessitant </a:t>
            </a:r>
            <a:r>
              <a:rPr lang="fr-FR" sz="2400" dirty="0"/>
              <a:t>un </a:t>
            </a:r>
            <a:r>
              <a:rPr lang="fr-FR" sz="2400" dirty="0" smtClean="0"/>
              <a:t>équipement très spécifique </a:t>
            </a:r>
            <a:r>
              <a:rPr lang="fr-FR" sz="2400" dirty="0"/>
              <a:t>(WP1) </a:t>
            </a:r>
            <a:endParaRPr lang="fr-FR" sz="2400" dirty="0" smtClean="0"/>
          </a:p>
          <a:p>
            <a:pPr marL="342900" indent="-342900">
              <a:buFont typeface="Arial" panose="020B0604020202020204" pitchFamily="34" charset="0"/>
              <a:buChar char="•"/>
            </a:pPr>
            <a:r>
              <a:rPr lang="fr-FR" sz="2400" dirty="0"/>
              <a:t>A</a:t>
            </a:r>
            <a:r>
              <a:rPr lang="fr-FR" sz="2400" dirty="0" smtClean="0"/>
              <a:t>ttaques </a:t>
            </a:r>
            <a:r>
              <a:rPr lang="fr-FR" sz="2400" dirty="0"/>
              <a:t>facilement reproductibles (</a:t>
            </a:r>
            <a:r>
              <a:rPr lang="fr-FR" sz="2400" dirty="0" smtClean="0"/>
              <a:t>WP2) menaçant sérieusement </a:t>
            </a:r>
            <a:r>
              <a:rPr lang="fr-FR" sz="2400" dirty="0"/>
              <a:t>tous les composants </a:t>
            </a:r>
            <a:r>
              <a:rPr lang="fr-FR" sz="2400" dirty="0" smtClean="0"/>
              <a:t>embarqués sécurisés ?</a:t>
            </a:r>
          </a:p>
          <a:p>
            <a:pPr marL="342900" indent="-342900">
              <a:buFont typeface="Arial" panose="020B0604020202020204" pitchFamily="34" charset="0"/>
              <a:buChar char="•"/>
            </a:pPr>
            <a:r>
              <a:rPr lang="fr-FR" sz="2400" dirty="0"/>
              <a:t>Développement de contremesures </a:t>
            </a:r>
            <a:r>
              <a:rPr lang="fr-FR" sz="2400" dirty="0" smtClean="0"/>
              <a:t>à </a:t>
            </a:r>
            <a:r>
              <a:rPr lang="fr-FR" sz="2400" dirty="0"/>
              <a:t>l’aide de simulation (</a:t>
            </a:r>
            <a:r>
              <a:rPr lang="fr-FR" sz="2400" dirty="0" smtClean="0"/>
              <a:t>WP3 et </a:t>
            </a:r>
            <a:r>
              <a:rPr lang="fr-FR" sz="2400" dirty="0"/>
              <a:t>4)</a:t>
            </a:r>
          </a:p>
          <a:p>
            <a:endParaRPr lang="fr-FR" sz="2400" dirty="0" smtClean="0"/>
          </a:p>
          <a:p>
            <a:pPr marL="342900" indent="-342900">
              <a:buFont typeface="Arial" panose="020B0604020202020204" pitchFamily="34" charset="0"/>
              <a:buChar char="•"/>
            </a:pPr>
            <a:r>
              <a:rPr lang="fr-FR" sz="2400" dirty="0" smtClean="0"/>
              <a:t>Impact aussi </a:t>
            </a:r>
            <a:r>
              <a:rPr lang="fr-FR" sz="2400" dirty="0"/>
              <a:t>important que </a:t>
            </a:r>
            <a:r>
              <a:rPr lang="fr-FR" sz="2400" dirty="0" smtClean="0"/>
              <a:t>l’apparition </a:t>
            </a:r>
            <a:r>
              <a:rPr lang="fr-FR" sz="2400" dirty="0"/>
              <a:t>des attaques laser au </a:t>
            </a:r>
            <a:r>
              <a:rPr lang="fr-FR" sz="2400" dirty="0" smtClean="0"/>
              <a:t>début </a:t>
            </a:r>
            <a:r>
              <a:rPr lang="fr-FR" sz="2400" dirty="0"/>
              <a:t>des </a:t>
            </a:r>
            <a:r>
              <a:rPr lang="fr-FR" sz="2400" dirty="0" smtClean="0"/>
              <a:t>années </a:t>
            </a:r>
            <a:r>
              <a:rPr lang="fr-FR" sz="2400" dirty="0"/>
              <a:t>2000 </a:t>
            </a:r>
            <a:endParaRPr lang="fr-FR" sz="2400" dirty="0" smtClean="0"/>
          </a:p>
          <a:p>
            <a:pPr marL="342900" indent="-342900">
              <a:buFont typeface="Arial" panose="020B0604020202020204" pitchFamily="34" charset="0"/>
              <a:buChar char="•"/>
            </a:pPr>
            <a:r>
              <a:rPr lang="fr-FR" sz="2400" dirty="0" smtClean="0"/>
              <a:t>Ces </a:t>
            </a:r>
            <a:r>
              <a:rPr lang="fr-FR" sz="2400" dirty="0"/>
              <a:t>nouvelles attaques pourront </a:t>
            </a:r>
            <a:r>
              <a:rPr lang="fr-FR" sz="2400" dirty="0" smtClean="0"/>
              <a:t>être intégrées dans </a:t>
            </a:r>
            <a:r>
              <a:rPr lang="fr-FR" sz="2400" dirty="0"/>
              <a:t>les processus </a:t>
            </a:r>
            <a:r>
              <a:rPr lang="fr-FR" sz="2400" dirty="0" smtClean="0"/>
              <a:t>de certification </a:t>
            </a:r>
            <a:r>
              <a:rPr lang="fr-FR" sz="2400" dirty="0"/>
              <a:t>de circuits </a:t>
            </a:r>
            <a:r>
              <a:rPr lang="fr-FR" sz="2400" dirty="0" smtClean="0"/>
              <a:t>sécurisés, </a:t>
            </a:r>
            <a:r>
              <a:rPr lang="fr-FR" sz="2400" dirty="0"/>
              <a:t>les </a:t>
            </a:r>
            <a:r>
              <a:rPr lang="fr-FR" sz="2400" dirty="0" smtClean="0"/>
              <a:t>Critères Communs</a:t>
            </a:r>
          </a:p>
          <a:p>
            <a:pPr marL="342900" indent="-342900">
              <a:buFont typeface="Arial" panose="020B0604020202020204" pitchFamily="34" charset="0"/>
              <a:buChar char="•"/>
            </a:pPr>
            <a:r>
              <a:rPr lang="fr-FR" sz="2400" dirty="0" smtClean="0"/>
              <a:t>Proposition </a:t>
            </a:r>
            <a:r>
              <a:rPr lang="fr-FR" sz="2400" dirty="0"/>
              <a:t>d’ajout aux </a:t>
            </a:r>
            <a:r>
              <a:rPr lang="fr-FR" sz="2400" dirty="0" smtClean="0"/>
              <a:t>tables de </a:t>
            </a:r>
            <a:r>
              <a:rPr lang="fr-FR" sz="2400" dirty="0"/>
              <a:t>cotation de </a:t>
            </a:r>
            <a:r>
              <a:rPr lang="fr-FR" sz="2400" dirty="0" smtClean="0"/>
              <a:t>référence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 y="360218"/>
            <a:ext cx="10946347" cy="67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2049"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7419"/>
            <a:ext cx="8981997" cy="56711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9876" y="3995593"/>
            <a:ext cx="10946347" cy="67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 name="ZoneTexte 4"/>
          <p:cNvSpPr txBox="1"/>
          <p:nvPr/>
        </p:nvSpPr>
        <p:spPr>
          <a:xfrm>
            <a:off x="2798618" y="147782"/>
            <a:ext cx="4719782" cy="369332"/>
          </a:xfrm>
          <a:prstGeom prst="rect">
            <a:avLst/>
          </a:prstGeom>
          <a:solidFill>
            <a:schemeClr val="bg1"/>
          </a:solidFill>
        </p:spPr>
        <p:txBody>
          <a:bodyPr wrap="square" rtlCol="0">
            <a:spAutoFit/>
          </a:bodyPr>
          <a:lstStyle/>
          <a:p>
            <a:r>
              <a:rPr lang="fr-FR" dirty="0" smtClean="0"/>
              <a:t>Diagramme de Gantt</a:t>
            </a:r>
            <a:endParaRPr lang="fr-FR" dirty="0"/>
          </a:p>
        </p:txBody>
      </p:sp>
    </p:spTree>
    <p:extLst>
      <p:ext uri="{BB962C8B-B14F-4D97-AF65-F5344CB8AC3E}">
        <p14:creationId xmlns:p14="http://schemas.microsoft.com/office/powerpoint/2010/main" val="3621324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138544" y="1302329"/>
          <a:ext cx="8063345" cy="4957509"/>
        </p:xfrm>
        <a:graphic>
          <a:graphicData uri="http://schemas.openxmlformats.org/drawingml/2006/table">
            <a:tbl>
              <a:tblPr firstRow="1" firstCol="1" bandRow="1" bandCol="1">
                <a:tableStyleId>{5C22544A-7EE6-4342-B048-85BDC9FD1C3A}</a:tableStyleId>
              </a:tblPr>
              <a:tblGrid>
                <a:gridCol w="958645">
                  <a:extLst>
                    <a:ext uri="{9D8B030D-6E8A-4147-A177-3AD203B41FA5}">
                      <a16:colId xmlns:a16="http://schemas.microsoft.com/office/drawing/2014/main" val="600177863"/>
                    </a:ext>
                  </a:extLst>
                </a:gridCol>
                <a:gridCol w="7104700">
                  <a:extLst>
                    <a:ext uri="{9D8B030D-6E8A-4147-A177-3AD203B41FA5}">
                      <a16:colId xmlns:a16="http://schemas.microsoft.com/office/drawing/2014/main" val="529052250"/>
                    </a:ext>
                  </a:extLst>
                </a:gridCol>
              </a:tblGrid>
              <a:tr h="768524">
                <a:tc>
                  <a:txBody>
                    <a:bodyPr/>
                    <a:lstStyle/>
                    <a:p>
                      <a:pPr indent="-11430" algn="ctr">
                        <a:lnSpc>
                          <a:spcPct val="107000"/>
                        </a:lnSpc>
                        <a:spcAft>
                          <a:spcPts val="0"/>
                        </a:spcAft>
                        <a:tabLst>
                          <a:tab pos="540385" algn="l"/>
                        </a:tabLst>
                      </a:pPr>
                      <a:r>
                        <a:rPr lang="fr-FR" sz="1600" dirty="0">
                          <a:effectLst/>
                        </a:rPr>
                        <a:t>WP1</a:t>
                      </a:r>
                      <a:endParaRPr lang="fr-FR"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dirty="0">
                          <a:effectLst/>
                        </a:rPr>
                        <a:t>Bonne adéquation simulation - expérience.  Modification de cellules RAM et Flash uniques jusqu’à 28 nm, et sur logique numérique d’un circuit. Attaques réalistes menées à l’ESRF sur un composant moderne.</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867349738"/>
                  </a:ext>
                </a:extLst>
              </a:tr>
              <a:tr h="1144674">
                <a:tc>
                  <a:txBody>
                    <a:bodyPr/>
                    <a:lstStyle/>
                    <a:p>
                      <a:pPr indent="-11430" algn="ctr">
                        <a:lnSpc>
                          <a:spcPct val="107000"/>
                        </a:lnSpc>
                        <a:spcAft>
                          <a:spcPts val="0"/>
                        </a:spcAft>
                        <a:tabLst>
                          <a:tab pos="540385" algn="l"/>
                        </a:tabLst>
                      </a:pPr>
                      <a:r>
                        <a:rPr lang="fr-FR" sz="1600">
                          <a:effectLst/>
                        </a:rPr>
                        <a:t>WP2</a:t>
                      </a:r>
                      <a:endParaRPr lang="fr-FR"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dirty="0">
                          <a:effectLst/>
                        </a:rPr>
                        <a:t>Réalisation effective des attaques sur échantillons avec </a:t>
                      </a:r>
                      <a:r>
                        <a:rPr lang="fr-FR" sz="1600" b="1" dirty="0">
                          <a:solidFill>
                            <a:srgbClr val="FF0000"/>
                          </a:solidFill>
                          <a:effectLst/>
                        </a:rPr>
                        <a:t>cache déposé au FIB </a:t>
                      </a:r>
                      <a:r>
                        <a:rPr lang="fr-FR" sz="1600" dirty="0">
                          <a:effectLst/>
                        </a:rPr>
                        <a:t>jusqu’aux technologies de 45 nm. Le passage aux technologies 28 et 22 nm sera considéré comme un plus.</a:t>
                      </a:r>
                    </a:p>
                    <a:p>
                      <a:pPr algn="just">
                        <a:lnSpc>
                          <a:spcPct val="107000"/>
                        </a:lnSpc>
                        <a:spcAft>
                          <a:spcPts val="0"/>
                        </a:spcAft>
                      </a:pPr>
                      <a:r>
                        <a:rPr lang="fr-FR" sz="1600" dirty="0">
                          <a:effectLst/>
                        </a:rPr>
                        <a:t>Réalisation effective des attaques sur échantillon avec </a:t>
                      </a:r>
                      <a:r>
                        <a:rPr lang="fr-FR" sz="1600" b="1" dirty="0">
                          <a:solidFill>
                            <a:srgbClr val="FF0000"/>
                          </a:solidFill>
                          <a:effectLst/>
                        </a:rPr>
                        <a:t>cache amovible </a:t>
                      </a:r>
                      <a:r>
                        <a:rPr lang="fr-FR" sz="1600" dirty="0">
                          <a:effectLst/>
                        </a:rPr>
                        <a:t>jusqu’aux technologies 45 nm. Le passage aux technologies 22 nm sera considéré comme un plus. </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35525300"/>
                  </a:ext>
                </a:extLst>
              </a:tr>
              <a:tr h="855293">
                <a:tc>
                  <a:txBody>
                    <a:bodyPr/>
                    <a:lstStyle/>
                    <a:p>
                      <a:pPr indent="-11430" algn="ctr">
                        <a:lnSpc>
                          <a:spcPct val="107000"/>
                        </a:lnSpc>
                        <a:spcAft>
                          <a:spcPts val="0"/>
                        </a:spcAft>
                        <a:tabLst>
                          <a:tab pos="540385" algn="l"/>
                        </a:tabLst>
                      </a:pPr>
                      <a:r>
                        <a:rPr lang="en-US" sz="1600">
                          <a:effectLst/>
                        </a:rPr>
                        <a:t>WP3</a:t>
                      </a:r>
                      <a:endParaRPr lang="fr-FR"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dirty="0">
                          <a:effectLst/>
                        </a:rPr>
                        <a:t>La mise en œuvre effective des contre-mesures sera l'indicateur de l'accomplissement de cette tâche. Cela sera également confirmé par la diffusion des résultats découverts dans le cadre des conférences internationales ou dans des revues.</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54822622"/>
                  </a:ext>
                </a:extLst>
              </a:tr>
              <a:tr h="1434053">
                <a:tc>
                  <a:txBody>
                    <a:bodyPr/>
                    <a:lstStyle/>
                    <a:p>
                      <a:pPr indent="-11430" algn="ctr">
                        <a:lnSpc>
                          <a:spcPct val="107000"/>
                        </a:lnSpc>
                        <a:spcAft>
                          <a:spcPts val="0"/>
                        </a:spcAft>
                        <a:tabLst>
                          <a:tab pos="540385" algn="l"/>
                        </a:tabLst>
                      </a:pPr>
                      <a:r>
                        <a:rPr lang="en-US" sz="1600">
                          <a:effectLst/>
                        </a:rPr>
                        <a:t>WP4</a:t>
                      </a:r>
                      <a:endParaRPr lang="fr-FR"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dirty="0">
                          <a:effectLst/>
                        </a:rPr>
                        <a:t>Le succès de la tâche 4 sera validé par la livraison d’un flot de simulation opérationnel (tâche 4.1) pour le cas spécifique des rayons X (tâche 4.2). Le succès de la tâche 4.3 sera confirmé par l'accord entre les résultats issus des expériences sous faisceaux X et les résultats de simulation. Enfin, le succès de la tâche 4.4 sera validé par une analyse détaillée démontrant l’intérêt du placement physique (topologique) des contre-mesures.</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27587139"/>
                  </a:ext>
                </a:extLst>
              </a:tr>
            </a:tbl>
          </a:graphicData>
        </a:graphic>
      </p:graphicFrame>
      <p:sp>
        <p:nvSpPr>
          <p:cNvPr id="4" name="ZoneTexte 3"/>
          <p:cNvSpPr txBox="1"/>
          <p:nvPr/>
        </p:nvSpPr>
        <p:spPr>
          <a:xfrm>
            <a:off x="2558473" y="157018"/>
            <a:ext cx="4008582" cy="461665"/>
          </a:xfrm>
          <a:prstGeom prst="rect">
            <a:avLst/>
          </a:prstGeom>
          <a:solidFill>
            <a:schemeClr val="bg1"/>
          </a:solidFill>
        </p:spPr>
        <p:txBody>
          <a:bodyPr wrap="square" rtlCol="0">
            <a:spAutoFit/>
          </a:bodyPr>
          <a:lstStyle/>
          <a:p>
            <a:r>
              <a:rPr lang="fr-FR" sz="2400" b="1" dirty="0" smtClean="0"/>
              <a:t>Indicateur de succès</a:t>
            </a:r>
            <a:endParaRPr lang="fr-FR" sz="2400" b="1" dirty="0"/>
          </a:p>
        </p:txBody>
      </p:sp>
    </p:spTree>
    <p:extLst>
      <p:ext uri="{BB962C8B-B14F-4D97-AF65-F5344CB8AC3E}">
        <p14:creationId xmlns:p14="http://schemas.microsoft.com/office/powerpoint/2010/main" val="3415391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13660" y="2499360"/>
            <a:ext cx="3992880" cy="707886"/>
          </a:xfrm>
          <a:prstGeom prst="rect">
            <a:avLst/>
          </a:prstGeom>
          <a:noFill/>
        </p:spPr>
        <p:txBody>
          <a:bodyPr wrap="square" rtlCol="0">
            <a:spAutoFit/>
          </a:bodyPr>
          <a:lstStyle/>
          <a:p>
            <a:pPr algn="ctr"/>
            <a:r>
              <a:rPr lang="fr-FR" sz="4000" dirty="0" smtClean="0">
                <a:solidFill>
                  <a:schemeClr val="bg1"/>
                </a:solidFill>
              </a:rPr>
              <a:t>FIN</a:t>
            </a:r>
            <a:endParaRPr lang="fr-FR" sz="4000" dirty="0">
              <a:solidFill>
                <a:schemeClr val="bg1"/>
              </a:solidFill>
            </a:endParaRPr>
          </a:p>
        </p:txBody>
      </p:sp>
    </p:spTree>
    <p:extLst>
      <p:ext uri="{BB962C8B-B14F-4D97-AF65-F5344CB8AC3E}">
        <p14:creationId xmlns:p14="http://schemas.microsoft.com/office/powerpoint/2010/main" val="2420745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860487737"/>
              </p:ext>
            </p:extLst>
          </p:nvPr>
        </p:nvGraphicFramePr>
        <p:xfrm>
          <a:off x="1" y="914401"/>
          <a:ext cx="9143999" cy="5962521"/>
        </p:xfrm>
        <a:graphic>
          <a:graphicData uri="http://schemas.openxmlformats.org/drawingml/2006/table">
            <a:tbl>
              <a:tblPr firstRow="1" firstCol="1" bandRow="1" bandCol="1">
                <a:tableStyleId>{5C22544A-7EE6-4342-B048-85BDC9FD1C3A}</a:tableStyleId>
              </a:tblPr>
              <a:tblGrid>
                <a:gridCol w="1100030">
                  <a:extLst>
                    <a:ext uri="{9D8B030D-6E8A-4147-A177-3AD203B41FA5}">
                      <a16:colId xmlns:a16="http://schemas.microsoft.com/office/drawing/2014/main" val="1982295024"/>
                    </a:ext>
                  </a:extLst>
                </a:gridCol>
                <a:gridCol w="4451684">
                  <a:extLst>
                    <a:ext uri="{9D8B030D-6E8A-4147-A177-3AD203B41FA5}">
                      <a16:colId xmlns:a16="http://schemas.microsoft.com/office/drawing/2014/main" val="1707244674"/>
                    </a:ext>
                  </a:extLst>
                </a:gridCol>
                <a:gridCol w="862112">
                  <a:extLst>
                    <a:ext uri="{9D8B030D-6E8A-4147-A177-3AD203B41FA5}">
                      <a16:colId xmlns:a16="http://schemas.microsoft.com/office/drawing/2014/main" val="939667806"/>
                    </a:ext>
                  </a:extLst>
                </a:gridCol>
                <a:gridCol w="1502591">
                  <a:extLst>
                    <a:ext uri="{9D8B030D-6E8A-4147-A177-3AD203B41FA5}">
                      <a16:colId xmlns:a16="http://schemas.microsoft.com/office/drawing/2014/main" val="593551200"/>
                    </a:ext>
                  </a:extLst>
                </a:gridCol>
                <a:gridCol w="1227582">
                  <a:extLst>
                    <a:ext uri="{9D8B030D-6E8A-4147-A177-3AD203B41FA5}">
                      <a16:colId xmlns:a16="http://schemas.microsoft.com/office/drawing/2014/main" val="840364303"/>
                    </a:ext>
                  </a:extLst>
                </a:gridCol>
              </a:tblGrid>
              <a:tr h="229926">
                <a:tc>
                  <a:txBody>
                    <a:bodyPr/>
                    <a:lstStyle/>
                    <a:p>
                      <a:pPr indent="-11430" algn="ctr">
                        <a:lnSpc>
                          <a:spcPct val="107000"/>
                        </a:lnSpc>
                        <a:spcAft>
                          <a:spcPts val="0"/>
                        </a:spcAft>
                        <a:tabLst>
                          <a:tab pos="540385" algn="l"/>
                        </a:tabLst>
                      </a:pPr>
                      <a:r>
                        <a:rPr lang="fr-FR" sz="1300" dirty="0">
                          <a:effectLst/>
                        </a:rPr>
                        <a:t>Réf</a:t>
                      </a:r>
                      <a:endParaRPr lang="fr-FR"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632" marR="67632" marT="0" marB="0"/>
                </a:tc>
                <a:tc>
                  <a:txBody>
                    <a:bodyPr/>
                    <a:lstStyle/>
                    <a:p>
                      <a:pPr indent="-11430" algn="ctr">
                        <a:lnSpc>
                          <a:spcPct val="107000"/>
                        </a:lnSpc>
                        <a:spcAft>
                          <a:spcPts val="0"/>
                        </a:spcAft>
                        <a:tabLst>
                          <a:tab pos="540385" algn="l"/>
                        </a:tabLst>
                      </a:pPr>
                      <a:r>
                        <a:rPr lang="fr-FR" sz="1300">
                          <a:effectLst/>
                        </a:rPr>
                        <a:t>Titre</a:t>
                      </a:r>
                      <a:endParaRPr lang="fr-FR"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632" marR="67632" marT="0" marB="0"/>
                </a:tc>
                <a:tc>
                  <a:txBody>
                    <a:bodyPr/>
                    <a:lstStyle/>
                    <a:p>
                      <a:pPr indent="-11430" algn="ctr">
                        <a:lnSpc>
                          <a:spcPct val="107000"/>
                        </a:lnSpc>
                        <a:spcAft>
                          <a:spcPts val="0"/>
                        </a:spcAft>
                        <a:tabLst>
                          <a:tab pos="540385" algn="l"/>
                        </a:tabLst>
                      </a:pPr>
                      <a:r>
                        <a:rPr lang="fr-FR" sz="1300">
                          <a:effectLst/>
                        </a:rPr>
                        <a:t>Date</a:t>
                      </a:r>
                      <a:endParaRPr lang="fr-FR"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632" marR="67632" marT="0" marB="0"/>
                </a:tc>
                <a:tc>
                  <a:txBody>
                    <a:bodyPr/>
                    <a:lstStyle/>
                    <a:p>
                      <a:pPr indent="-11430" algn="ctr">
                        <a:lnSpc>
                          <a:spcPct val="107000"/>
                        </a:lnSpc>
                        <a:spcAft>
                          <a:spcPts val="0"/>
                        </a:spcAft>
                        <a:tabLst>
                          <a:tab pos="540385" algn="l"/>
                        </a:tabLst>
                      </a:pPr>
                      <a:r>
                        <a:rPr lang="fr-FR" sz="1300">
                          <a:effectLst/>
                        </a:rPr>
                        <a:t>Type</a:t>
                      </a:r>
                      <a:endParaRPr lang="fr-FR"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632" marR="67632" marT="0" marB="0"/>
                </a:tc>
                <a:tc>
                  <a:txBody>
                    <a:bodyPr/>
                    <a:lstStyle/>
                    <a:p>
                      <a:pPr indent="-11430" algn="ctr">
                        <a:lnSpc>
                          <a:spcPct val="107000"/>
                        </a:lnSpc>
                        <a:spcAft>
                          <a:spcPts val="0"/>
                        </a:spcAft>
                        <a:tabLst>
                          <a:tab pos="540385" algn="l"/>
                        </a:tabLst>
                      </a:pPr>
                      <a:r>
                        <a:rPr lang="fr-FR" sz="1300">
                          <a:effectLst/>
                        </a:rPr>
                        <a:t>Responsable</a:t>
                      </a:r>
                      <a:endParaRPr lang="fr-FR"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7632" marR="67632" marT="0" marB="0"/>
                </a:tc>
                <a:extLst>
                  <a:ext uri="{0D108BD9-81ED-4DB2-BD59-A6C34878D82A}">
                    <a16:rowId xmlns:a16="http://schemas.microsoft.com/office/drawing/2014/main" val="3240008948"/>
                  </a:ext>
                </a:extLst>
              </a:tr>
              <a:tr h="411462">
                <a:tc>
                  <a:txBody>
                    <a:bodyPr/>
                    <a:lstStyle/>
                    <a:p>
                      <a:pPr algn="just">
                        <a:lnSpc>
                          <a:spcPct val="107000"/>
                        </a:lnSpc>
                        <a:spcAft>
                          <a:spcPts val="0"/>
                        </a:spcAft>
                      </a:pPr>
                      <a:r>
                        <a:rPr lang="fr-FR" sz="1300" dirty="0">
                          <a:effectLst/>
                        </a:rPr>
                        <a:t>WP1 : D1.1</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Étude du comportement d’une cellule logique 28 nm élémentaire sous irradiations de rayons X focalisés. </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T0+18</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 Article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CEA-CESTI</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3026082223"/>
                  </a:ext>
                </a:extLst>
              </a:tr>
              <a:tr h="825203">
                <a:tc>
                  <a:txBody>
                    <a:bodyPr/>
                    <a:lstStyle/>
                    <a:p>
                      <a:pPr algn="just">
                        <a:lnSpc>
                          <a:spcPct val="107000"/>
                        </a:lnSpc>
                        <a:spcAft>
                          <a:spcPts val="0"/>
                        </a:spcAft>
                      </a:pPr>
                      <a:r>
                        <a:rPr lang="en-US" sz="1300">
                          <a:effectLst/>
                        </a:rPr>
                        <a:t>WP1 :D1.2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Limites intrinsèques de la modification de circuit intégré sous irradiations de rayons X focalisés. Etude sur les mémoires volatiles et non-volatiles et sur la logique numérique. </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T0+36</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a:t>
                      </a:r>
                      <a:r>
                        <a:rPr lang="fr-FR" sz="1300">
                          <a:effectLst/>
                        </a:rPr>
                        <a:t>+ Article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CEA-CESTI</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2528537929"/>
                  </a:ext>
                </a:extLst>
              </a:tr>
              <a:tr h="617192">
                <a:tc>
                  <a:txBody>
                    <a:bodyPr/>
                    <a:lstStyle/>
                    <a:p>
                      <a:pPr algn="just">
                        <a:lnSpc>
                          <a:spcPct val="107000"/>
                        </a:lnSpc>
                        <a:spcAft>
                          <a:spcPts val="0"/>
                        </a:spcAft>
                      </a:pPr>
                      <a:r>
                        <a:rPr lang="fr-FR" sz="1300">
                          <a:effectLst/>
                        </a:rPr>
                        <a:t>WP1 : D1.3</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Démonstration d’attaques réalistes sur composants à l’état de l’art grâce au rayonnement synchrotron nano-focalisé.</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T0+40</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a:t>
                      </a:r>
                      <a:endParaRPr lang="fr-FR" sz="1300">
                        <a:effectLst/>
                      </a:endParaRPr>
                    </a:p>
                    <a:p>
                      <a:pPr algn="just">
                        <a:lnSpc>
                          <a:spcPct val="107000"/>
                        </a:lnSpc>
                        <a:spcAft>
                          <a:spcPts val="0"/>
                        </a:spcAft>
                      </a:pPr>
                      <a:r>
                        <a:rPr lang="en-US" sz="1300">
                          <a:effectLst/>
                        </a:rPr>
                        <a:t> </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CEA-CESTI</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4202885324"/>
                  </a:ext>
                </a:extLst>
              </a:tr>
              <a:tr h="411462">
                <a:tc>
                  <a:txBody>
                    <a:bodyPr/>
                    <a:lstStyle/>
                    <a:p>
                      <a:pPr algn="just">
                        <a:lnSpc>
                          <a:spcPct val="107000"/>
                        </a:lnSpc>
                        <a:spcAft>
                          <a:spcPts val="0"/>
                        </a:spcAft>
                      </a:pPr>
                      <a:r>
                        <a:rPr lang="en-US" sz="1300">
                          <a:effectLst/>
                        </a:rPr>
                        <a:t>WP2 : D2.1</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Procédure d’alignement des échantillons avec cache fixe déposé au FIB avec l‘hexapode.</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T0+12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a:t>
                      </a:r>
                      <a:endParaRPr lang="fr-FR" sz="1300">
                        <a:effectLst/>
                      </a:endParaRPr>
                    </a:p>
                    <a:p>
                      <a:pPr algn="just">
                        <a:lnSpc>
                          <a:spcPct val="107000"/>
                        </a:lnSpc>
                        <a:spcAft>
                          <a:spcPts val="0"/>
                        </a:spcAft>
                      </a:pPr>
                      <a:r>
                        <a:rPr lang="en-US" sz="1300">
                          <a:effectLst/>
                        </a:rPr>
                        <a:t> </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SIMAP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4196755050"/>
                  </a:ext>
                </a:extLst>
              </a:tr>
              <a:tr h="411462">
                <a:tc>
                  <a:txBody>
                    <a:bodyPr/>
                    <a:lstStyle/>
                    <a:p>
                      <a:pPr algn="just">
                        <a:lnSpc>
                          <a:spcPct val="107000"/>
                        </a:lnSpc>
                        <a:spcAft>
                          <a:spcPts val="0"/>
                        </a:spcAft>
                      </a:pPr>
                      <a:r>
                        <a:rPr lang="en-US" sz="1300">
                          <a:effectLst/>
                        </a:rPr>
                        <a:t>WP2: D2.2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Procédure d’alignement des échantillons avec cache amovible déposé au FIB avec l‘hexapode.</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T0+18</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a:t>
                      </a:r>
                      <a:endParaRPr lang="fr-FR" sz="1300">
                        <a:effectLst/>
                      </a:endParaRPr>
                    </a:p>
                    <a:p>
                      <a:pPr algn="just">
                        <a:lnSpc>
                          <a:spcPct val="107000"/>
                        </a:lnSpc>
                        <a:spcAft>
                          <a:spcPts val="0"/>
                        </a:spcAft>
                      </a:pPr>
                      <a:r>
                        <a:rPr lang="en-US" sz="1300">
                          <a:effectLst/>
                        </a:rPr>
                        <a:t> </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SIMAP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2374940387"/>
                  </a:ext>
                </a:extLst>
              </a:tr>
              <a:tr h="229926">
                <a:tc>
                  <a:txBody>
                    <a:bodyPr/>
                    <a:lstStyle/>
                    <a:p>
                      <a:pPr algn="just">
                        <a:lnSpc>
                          <a:spcPct val="107000"/>
                        </a:lnSpc>
                        <a:spcAft>
                          <a:spcPts val="0"/>
                        </a:spcAft>
                      </a:pPr>
                      <a:r>
                        <a:rPr lang="en-US" sz="1300">
                          <a:effectLst/>
                        </a:rPr>
                        <a:t>WP2: D2.3</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Attaques des échantillons avec cache fixe déposé au FIB.</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T0+24</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 Article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SIMAP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1368673552"/>
                  </a:ext>
                </a:extLst>
              </a:tr>
              <a:tr h="229926">
                <a:tc>
                  <a:txBody>
                    <a:bodyPr/>
                    <a:lstStyle/>
                    <a:p>
                      <a:pPr algn="just">
                        <a:lnSpc>
                          <a:spcPct val="107000"/>
                        </a:lnSpc>
                        <a:spcAft>
                          <a:spcPts val="0"/>
                        </a:spcAft>
                      </a:pPr>
                      <a:r>
                        <a:rPr lang="en-US" sz="1300">
                          <a:effectLst/>
                        </a:rPr>
                        <a:t>WP2: D2.3</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Attaques des échantillons avec cache amovible.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T0+48</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Rapport + Article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SIMAP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513597355"/>
                  </a:ext>
                </a:extLst>
              </a:tr>
              <a:tr h="411462">
                <a:tc>
                  <a:txBody>
                    <a:bodyPr/>
                    <a:lstStyle/>
                    <a:p>
                      <a:pPr algn="just">
                        <a:lnSpc>
                          <a:spcPct val="107000"/>
                        </a:lnSpc>
                        <a:spcAft>
                          <a:spcPts val="0"/>
                        </a:spcAft>
                      </a:pPr>
                      <a:r>
                        <a:rPr lang="en-US" sz="1300">
                          <a:effectLst/>
                        </a:rPr>
                        <a:t>WP3 :D3.1</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Contre-mesures de l’état de l’art contre l'injection de faute.</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T0+6</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Document</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TIMA</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1241273348"/>
                  </a:ext>
                </a:extLst>
              </a:tr>
              <a:tr h="229926">
                <a:tc>
                  <a:txBody>
                    <a:bodyPr/>
                    <a:lstStyle/>
                    <a:p>
                      <a:pPr algn="just">
                        <a:lnSpc>
                          <a:spcPct val="107000"/>
                        </a:lnSpc>
                        <a:spcAft>
                          <a:spcPts val="0"/>
                        </a:spcAft>
                      </a:pPr>
                      <a:r>
                        <a:rPr lang="en-US" sz="1300">
                          <a:effectLst/>
                        </a:rPr>
                        <a:t>WP3: D3.2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Bibliothèque des contre-mesures matérielles. </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T0+48</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Netlist</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CEA-LSOSP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3195061693"/>
                  </a:ext>
                </a:extLst>
              </a:tr>
              <a:tr h="229926">
                <a:tc>
                  <a:txBody>
                    <a:bodyPr/>
                    <a:lstStyle/>
                    <a:p>
                      <a:pPr algn="just">
                        <a:lnSpc>
                          <a:spcPct val="107000"/>
                        </a:lnSpc>
                        <a:spcAft>
                          <a:spcPts val="0"/>
                        </a:spcAft>
                      </a:pPr>
                      <a:r>
                        <a:rPr lang="en-US" sz="1300">
                          <a:effectLst/>
                        </a:rPr>
                        <a:t>WP3: D3.3</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Rapport sur les contre-mesures matérielles.</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T0+48</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Document</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CEA-LSOSP</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824292791"/>
                  </a:ext>
                </a:extLst>
              </a:tr>
              <a:tr h="229926">
                <a:tc>
                  <a:txBody>
                    <a:bodyPr/>
                    <a:lstStyle/>
                    <a:p>
                      <a:pPr algn="just">
                        <a:lnSpc>
                          <a:spcPct val="107000"/>
                        </a:lnSpc>
                        <a:spcAft>
                          <a:spcPts val="0"/>
                        </a:spcAft>
                      </a:pPr>
                      <a:r>
                        <a:rPr lang="en-US" sz="1300">
                          <a:effectLst/>
                        </a:rPr>
                        <a:t>WP3 : D3.4</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Rapport sur les contre-mesures logicielles.</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dirty="0">
                          <a:effectLst/>
                        </a:rPr>
                        <a:t>T0+48</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Document</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TIMA</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1807202069"/>
                  </a:ext>
                </a:extLst>
              </a:tr>
              <a:tr h="229926">
                <a:tc>
                  <a:txBody>
                    <a:bodyPr/>
                    <a:lstStyle/>
                    <a:p>
                      <a:pPr algn="just">
                        <a:lnSpc>
                          <a:spcPct val="107000"/>
                        </a:lnSpc>
                        <a:spcAft>
                          <a:spcPts val="0"/>
                        </a:spcAft>
                      </a:pPr>
                      <a:r>
                        <a:rPr lang="en-US" sz="1300">
                          <a:effectLst/>
                        </a:rPr>
                        <a:t>WP4 : D4.1</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Modèles physiques d’interaction X-matière.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T0+12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dirty="0">
                          <a:effectLst/>
                        </a:rPr>
                        <a:t>Document</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ONERA-DPHY</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1769204245"/>
                  </a:ext>
                </a:extLst>
              </a:tr>
              <a:tr h="407971">
                <a:tc>
                  <a:txBody>
                    <a:bodyPr/>
                    <a:lstStyle/>
                    <a:p>
                      <a:pPr algn="just">
                        <a:lnSpc>
                          <a:spcPct val="107000"/>
                        </a:lnSpc>
                        <a:spcAft>
                          <a:spcPts val="0"/>
                        </a:spcAft>
                      </a:pPr>
                      <a:r>
                        <a:rPr lang="en-US" sz="1300">
                          <a:effectLst/>
                        </a:rPr>
                        <a:t>WP4 : D4.2</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Flot de simulation MITIX (input, output, post-processing).</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T0+18</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dirty="0" err="1">
                          <a:effectLst/>
                        </a:rPr>
                        <a:t>Spécifications</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ONERA-DPHY</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419673266"/>
                  </a:ext>
                </a:extLst>
              </a:tr>
              <a:tr h="407971">
                <a:tc>
                  <a:txBody>
                    <a:bodyPr/>
                    <a:lstStyle/>
                    <a:p>
                      <a:pPr algn="just">
                        <a:lnSpc>
                          <a:spcPct val="107000"/>
                        </a:lnSpc>
                        <a:spcAft>
                          <a:spcPts val="0"/>
                        </a:spcAft>
                      </a:pPr>
                      <a:r>
                        <a:rPr lang="en-US" sz="1300">
                          <a:effectLst/>
                        </a:rPr>
                        <a:t>WP4 : D4.3</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Etude par simulation de la sensibilité des circuits sous RX.</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T0+30</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dirty="0">
                          <a:effectLst/>
                        </a:rPr>
                        <a:t>Document</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dirty="0">
                          <a:effectLst/>
                        </a:rPr>
                        <a:t>ONERA-DPHY</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1485394237"/>
                  </a:ext>
                </a:extLst>
              </a:tr>
              <a:tr h="411462">
                <a:tc>
                  <a:txBody>
                    <a:bodyPr/>
                    <a:lstStyle/>
                    <a:p>
                      <a:pPr algn="just">
                        <a:lnSpc>
                          <a:spcPct val="107000"/>
                        </a:lnSpc>
                        <a:spcAft>
                          <a:spcPts val="0"/>
                        </a:spcAft>
                      </a:pPr>
                      <a:r>
                        <a:rPr lang="en-US" sz="1300">
                          <a:effectLst/>
                        </a:rPr>
                        <a:t>WP4 : D4.4</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Aide à l’évaluation de contre-mesures au niveau topologique.</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fr-FR" sz="1300">
                          <a:effectLst/>
                        </a:rPr>
                        <a:t>T0+36</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a:effectLst/>
                        </a:rPr>
                        <a:t>Document</a:t>
                      </a:r>
                      <a:endParaRPr lang="fr-FR" sz="130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tc>
                  <a:txBody>
                    <a:bodyPr/>
                    <a:lstStyle/>
                    <a:p>
                      <a:pPr algn="just">
                        <a:lnSpc>
                          <a:spcPct val="107000"/>
                        </a:lnSpc>
                        <a:spcAft>
                          <a:spcPts val="0"/>
                        </a:spcAft>
                      </a:pPr>
                      <a:r>
                        <a:rPr lang="en-US" sz="1300" dirty="0">
                          <a:effectLst/>
                        </a:rPr>
                        <a:t>TIMA</a:t>
                      </a:r>
                      <a:endParaRPr lang="fr-FR" sz="1300" dirty="0">
                        <a:effectLst/>
                        <a:latin typeface="Calibri" panose="020F0502020204030204" pitchFamily="34" charset="0"/>
                        <a:ea typeface="Times New Roman" panose="02020603050405020304" pitchFamily="18" charset="0"/>
                        <a:cs typeface="Calibri" panose="020F0502020204030204" pitchFamily="34" charset="0"/>
                      </a:endParaRPr>
                    </a:p>
                  </a:txBody>
                  <a:tcPr marL="67632" marR="67632" marT="0" marB="0"/>
                </a:tc>
                <a:extLst>
                  <a:ext uri="{0D108BD9-81ED-4DB2-BD59-A6C34878D82A}">
                    <a16:rowId xmlns:a16="http://schemas.microsoft.com/office/drawing/2014/main" val="959646979"/>
                  </a:ext>
                </a:extLst>
              </a:tr>
            </a:tbl>
          </a:graphicData>
        </a:graphic>
      </p:graphicFrame>
      <p:sp>
        <p:nvSpPr>
          <p:cNvPr id="4" name="ZoneTexte 3"/>
          <p:cNvSpPr txBox="1"/>
          <p:nvPr/>
        </p:nvSpPr>
        <p:spPr>
          <a:xfrm>
            <a:off x="2752436" y="129309"/>
            <a:ext cx="3094182" cy="369332"/>
          </a:xfrm>
          <a:prstGeom prst="rect">
            <a:avLst/>
          </a:prstGeom>
          <a:solidFill>
            <a:schemeClr val="bg1"/>
          </a:solidFill>
        </p:spPr>
        <p:txBody>
          <a:bodyPr wrap="square" rtlCol="0">
            <a:spAutoFit/>
          </a:bodyPr>
          <a:lstStyle/>
          <a:p>
            <a:pPr algn="ctr"/>
            <a:r>
              <a:rPr lang="fr-FR" dirty="0"/>
              <a:t>L</a:t>
            </a:r>
            <a:r>
              <a:rPr lang="fr-FR" dirty="0" smtClean="0"/>
              <a:t>ivrables</a:t>
            </a:r>
            <a:endParaRPr lang="fr-FR" dirty="0"/>
          </a:p>
        </p:txBody>
      </p:sp>
    </p:spTree>
    <p:extLst>
      <p:ext uri="{BB962C8B-B14F-4D97-AF65-F5344CB8AC3E}">
        <p14:creationId xmlns:p14="http://schemas.microsoft.com/office/powerpoint/2010/main" val="2002141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344038357"/>
              </p:ext>
            </p:extLst>
          </p:nvPr>
        </p:nvGraphicFramePr>
        <p:xfrm>
          <a:off x="0" y="477393"/>
          <a:ext cx="9144000" cy="6489089"/>
        </p:xfrm>
        <a:graphic>
          <a:graphicData uri="http://schemas.openxmlformats.org/drawingml/2006/table">
            <a:tbl>
              <a:tblPr firstRow="1" firstCol="1" bandRow="1" bandCol="1">
                <a:tableStyleId>{5C22544A-7EE6-4342-B048-85BDC9FD1C3A}</a:tableStyleId>
              </a:tblPr>
              <a:tblGrid>
                <a:gridCol w="1087123">
                  <a:extLst>
                    <a:ext uri="{9D8B030D-6E8A-4147-A177-3AD203B41FA5}">
                      <a16:colId xmlns:a16="http://schemas.microsoft.com/office/drawing/2014/main" val="1019627185"/>
                    </a:ext>
                  </a:extLst>
                </a:gridCol>
                <a:gridCol w="8056877">
                  <a:extLst>
                    <a:ext uri="{9D8B030D-6E8A-4147-A177-3AD203B41FA5}">
                      <a16:colId xmlns:a16="http://schemas.microsoft.com/office/drawing/2014/main" val="333639139"/>
                    </a:ext>
                  </a:extLst>
                </a:gridCol>
              </a:tblGrid>
              <a:tr h="389150">
                <a:tc>
                  <a:txBody>
                    <a:bodyPr/>
                    <a:lstStyle/>
                    <a:p>
                      <a:pPr indent="107950" algn="ctr">
                        <a:lnSpc>
                          <a:spcPct val="107000"/>
                        </a:lnSpc>
                        <a:spcAft>
                          <a:spcPts val="0"/>
                        </a:spcAft>
                      </a:pPr>
                      <a:r>
                        <a:rPr lang="fr-FR" sz="1200" dirty="0">
                          <a:effectLst/>
                        </a:rPr>
                        <a:t>WP1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Disponibilité ESRF =&gt; il est prévu dans le projet d’acheter du temps de faisceau sur la ligne ID16B (8 x 12h) pour ne pas être dépendant des résultats des </a:t>
                      </a:r>
                      <a:r>
                        <a:rPr lang="fr-FR" sz="1200" dirty="0" err="1">
                          <a:effectLst/>
                        </a:rPr>
                        <a:t>proposals</a:t>
                      </a:r>
                      <a:r>
                        <a:rPr lang="fr-FR" sz="1200" dirty="0">
                          <a:effectLst/>
                        </a:rPr>
                        <a:t> trop aléatoires compte tenu de la pression sur ID16B.</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2442841174"/>
                  </a:ext>
                </a:extLst>
              </a:tr>
              <a:tr h="787080">
                <a:tc>
                  <a:txBody>
                    <a:bodyPr/>
                    <a:lstStyle/>
                    <a:p>
                      <a:pPr indent="107950" algn="ctr">
                        <a:lnSpc>
                          <a:spcPct val="107000"/>
                        </a:lnSpc>
                        <a:spcAft>
                          <a:spcPts val="0"/>
                        </a:spcAft>
                      </a:pPr>
                      <a:r>
                        <a:rPr lang="fr-FR" sz="1200" dirty="0">
                          <a:effectLst/>
                        </a:rPr>
                        <a:t>WP1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a:effectLst/>
                        </a:rPr>
                        <a:t>Pas de fautes exploitables en logiques en 28 nm =&gt; c’est un risque du projet, car beaucoup de résultats découleraient du composant en 28 nm, même si cela paraît peu probable au vu des résultats obtenus avec un faisceau laser plus large [13]. Nous mènerons les mêmes attaques sur des circuits moins récents, qui sont encore utilisés dans beaucoup de composants actuels.</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751994461"/>
                  </a:ext>
                </a:extLst>
              </a:tr>
              <a:tr h="588115">
                <a:tc>
                  <a:txBody>
                    <a:bodyPr/>
                    <a:lstStyle/>
                    <a:p>
                      <a:pPr indent="107950" algn="ctr">
                        <a:lnSpc>
                          <a:spcPct val="107000"/>
                        </a:lnSpc>
                        <a:spcAft>
                          <a:spcPts val="0"/>
                        </a:spcAft>
                      </a:pPr>
                      <a:r>
                        <a:rPr lang="fr-FR" sz="1200">
                          <a:effectLst/>
                        </a:rPr>
                        <a:t>WP2 : tâche 1</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Perçage des caches amovibles au FIB sur une épaisseur de 150 µm avec des trous de 100 nm (étape 2). Nous envisagerons de faire des perçages en marche d’escalier (50 µm suffisent à stopper atténuer 99 % des RX avec une source Mo). Le risque est considéré comme faible. </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3596251615"/>
                  </a:ext>
                </a:extLst>
              </a:tr>
              <a:tr h="588115">
                <a:tc>
                  <a:txBody>
                    <a:bodyPr/>
                    <a:lstStyle/>
                    <a:p>
                      <a:pPr indent="107950" algn="ctr">
                        <a:lnSpc>
                          <a:spcPct val="107000"/>
                        </a:lnSpc>
                        <a:spcAft>
                          <a:spcPts val="0"/>
                        </a:spcAft>
                      </a:pPr>
                      <a:r>
                        <a:rPr lang="fr-FR" sz="1200">
                          <a:effectLst/>
                        </a:rPr>
                        <a:t>WP2 : tâche 2</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La localisation à partir de l‘information obtenue en FIB lors l’étape 4 peut être trop imprécise pour une attaque dans la Flash pour la techno 90 nm. Nous nous restreindrons à la technologie 350 nm. Le risque est faible et ne remet pas en question fortement le WP (1 étape sur 4).</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2806048257"/>
                  </a:ext>
                </a:extLst>
              </a:tr>
              <a:tr h="588115">
                <a:tc>
                  <a:txBody>
                    <a:bodyPr/>
                    <a:lstStyle/>
                    <a:p>
                      <a:pPr indent="107950" algn="ctr">
                        <a:lnSpc>
                          <a:spcPct val="107000"/>
                        </a:lnSpc>
                        <a:spcAft>
                          <a:spcPts val="0"/>
                        </a:spcAft>
                      </a:pPr>
                      <a:r>
                        <a:rPr lang="fr-FR" sz="1200">
                          <a:effectLst/>
                        </a:rPr>
                        <a:t>WP2 : tâches 3 et 4</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L’étape 2 requiert une précision sur la localisation à environ 0.3 µm près à partir des angles du circuit : si ce n’est pas bien visible aux RX nous déposerons des marqueurs en W plus visible avec le FIB. Le risque est considéré comme moyen : le besoin du FIB sera un peu plus important qu’initialement voulu.</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1876480878"/>
                  </a:ext>
                </a:extLst>
              </a:tr>
              <a:tr h="1185010">
                <a:tc>
                  <a:txBody>
                    <a:bodyPr/>
                    <a:lstStyle/>
                    <a:p>
                      <a:pPr indent="107950" algn="ctr">
                        <a:lnSpc>
                          <a:spcPct val="107000"/>
                        </a:lnSpc>
                        <a:spcAft>
                          <a:spcPts val="0"/>
                        </a:spcAft>
                      </a:pPr>
                      <a:r>
                        <a:rPr lang="fr-FR" sz="1200">
                          <a:effectLst/>
                        </a:rPr>
                        <a:t>WP3</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L'expérience développée par les équipes participant au projet dans les mécanismes de détection d'erreurs et contre-mesures aux attaques pour les architectures sécurisées permet de limiter les risques potentiels de cette tâche. La validation de contre-mesures par le flot de simulation (WP4) permettra de limiter les risques associés. Une validation expérimentale pourra être envisagée dans le projet pour les contre-mesures logicielles ; concernant les contre-mesures matérielles, si des solutions ASIC ne peuvent pas être validées au cours du projet, nous envisagerons de faire recours au prototypage sur FPGA, en tenant compte des différences liées aux cibles technologiques.</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3022670402"/>
                  </a:ext>
                </a:extLst>
              </a:tr>
              <a:tr h="986045">
                <a:tc>
                  <a:txBody>
                    <a:bodyPr/>
                    <a:lstStyle/>
                    <a:p>
                      <a:pPr indent="107950" algn="ctr">
                        <a:lnSpc>
                          <a:spcPct val="107000"/>
                        </a:lnSpc>
                        <a:spcAft>
                          <a:spcPts val="0"/>
                        </a:spcAft>
                      </a:pPr>
                      <a:r>
                        <a:rPr lang="fr-FR" sz="1200">
                          <a:effectLst/>
                        </a:rPr>
                        <a:t>WP4 :</a:t>
                      </a:r>
                    </a:p>
                    <a:p>
                      <a:pPr indent="107950" algn="ctr">
                        <a:lnSpc>
                          <a:spcPct val="107000"/>
                        </a:lnSpc>
                        <a:spcAft>
                          <a:spcPts val="0"/>
                        </a:spcAft>
                      </a:pPr>
                      <a:r>
                        <a:rPr lang="fr-FR" sz="1200">
                          <a:effectLst/>
                        </a:rPr>
                        <a:t>tâche 1</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Les risques sont mineurs concernant les processus d’interaction des photons X. Le principal risque concerne le fait que les couches de métallisations doivent être prises en compte, impliquant d’en faire une représentation réaliste. Concernant les effets dans la RAM, les risques sont mineurs, car ce travail repose sur une approche robuste qui a déjà été validée dans de nombreux cas pour les technologies au-delà de 20 nm. Les risques les plus importants concernent la modélisation des effets au niveau des Flash. A défaut de modèles physiques, des modèles comportementaux et paramétriques seront utilisés.</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1603628643"/>
                  </a:ext>
                </a:extLst>
              </a:tr>
              <a:tr h="787080">
                <a:tc>
                  <a:txBody>
                    <a:bodyPr/>
                    <a:lstStyle/>
                    <a:p>
                      <a:pPr indent="107950" algn="ctr">
                        <a:lnSpc>
                          <a:spcPct val="107000"/>
                        </a:lnSpc>
                        <a:spcAft>
                          <a:spcPts val="0"/>
                        </a:spcAft>
                      </a:pPr>
                      <a:r>
                        <a:rPr lang="fr-FR" sz="1200">
                          <a:effectLst/>
                        </a:rPr>
                        <a:t>WP4 :</a:t>
                      </a:r>
                    </a:p>
                    <a:p>
                      <a:pPr indent="107950" algn="ctr">
                        <a:lnSpc>
                          <a:spcPct val="107000"/>
                        </a:lnSpc>
                        <a:spcAft>
                          <a:spcPts val="0"/>
                        </a:spcAft>
                      </a:pPr>
                      <a:r>
                        <a:rPr lang="fr-FR" sz="1200">
                          <a:effectLst/>
                        </a:rPr>
                        <a:t>tâche 2</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Le principal risque encouru dans la sous-tâche 4.2 est un décalage potentiel entre la plate-forme MUSCA SEP3 et les simulations électriques. Les calculs à plusieurs niveaux nécessitent des descriptions homogènes au niveau du circuit et de la topologie, c'est-à-dire un kit de conception et une disposition cohérents. Ce risque semble être exclu, car le kit de conception et le processus technologique seront fournis par le CMP et le CESTI.</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1716477950"/>
                  </a:ext>
                </a:extLst>
              </a:tr>
              <a:tr h="588115">
                <a:tc>
                  <a:txBody>
                    <a:bodyPr/>
                    <a:lstStyle/>
                    <a:p>
                      <a:pPr indent="107950" algn="ctr">
                        <a:lnSpc>
                          <a:spcPct val="107000"/>
                        </a:lnSpc>
                        <a:spcAft>
                          <a:spcPts val="0"/>
                        </a:spcAft>
                      </a:pPr>
                      <a:r>
                        <a:rPr lang="fr-FR" sz="1200">
                          <a:effectLst/>
                        </a:rPr>
                        <a:t>WP4 :</a:t>
                      </a:r>
                    </a:p>
                    <a:p>
                      <a:pPr indent="107950" algn="ctr">
                        <a:lnSpc>
                          <a:spcPct val="107000"/>
                        </a:lnSpc>
                        <a:spcAft>
                          <a:spcPts val="0"/>
                        </a:spcAft>
                      </a:pPr>
                      <a:r>
                        <a:rPr lang="fr-FR" sz="1200">
                          <a:effectLst/>
                        </a:rPr>
                        <a:t>tâches 3 et 4</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5446" marR="45446" marT="0" marB="0"/>
                </a:tc>
                <a:tc>
                  <a:txBody>
                    <a:bodyPr/>
                    <a:lstStyle/>
                    <a:p>
                      <a:pPr algn="just">
                        <a:lnSpc>
                          <a:spcPct val="107000"/>
                        </a:lnSpc>
                        <a:spcAft>
                          <a:spcPts val="0"/>
                        </a:spcAft>
                      </a:pPr>
                      <a:r>
                        <a:rPr lang="fr-FR" sz="1200" dirty="0">
                          <a:effectLst/>
                        </a:rPr>
                        <a:t>Les calculs décrits dans les sous-tâches 4.3 et 4.4 induiront un risque important. Ces analyses dépendent fortement de la description des circuits et des librairies de cellules. Les temps de calculs peuvent s’avérer longs selon l’importance du circuit (nombre de transistors).</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45446" marR="45446" marT="0" marB="0"/>
                </a:tc>
                <a:extLst>
                  <a:ext uri="{0D108BD9-81ED-4DB2-BD59-A6C34878D82A}">
                    <a16:rowId xmlns:a16="http://schemas.microsoft.com/office/drawing/2014/main" val="2701407703"/>
                  </a:ext>
                </a:extLst>
              </a:tr>
            </a:tbl>
          </a:graphicData>
        </a:graphic>
      </p:graphicFrame>
      <p:sp>
        <p:nvSpPr>
          <p:cNvPr id="4" name="ZoneTexte 3"/>
          <p:cNvSpPr txBox="1"/>
          <p:nvPr/>
        </p:nvSpPr>
        <p:spPr>
          <a:xfrm>
            <a:off x="2336800" y="0"/>
            <a:ext cx="3999345" cy="461665"/>
          </a:xfrm>
          <a:prstGeom prst="rect">
            <a:avLst/>
          </a:prstGeom>
          <a:solidFill>
            <a:schemeClr val="bg1"/>
          </a:solidFill>
        </p:spPr>
        <p:txBody>
          <a:bodyPr wrap="square" rtlCol="0">
            <a:spAutoFit/>
          </a:bodyPr>
          <a:lstStyle/>
          <a:p>
            <a:r>
              <a:rPr lang="fr-FR" sz="2400" dirty="0" smtClean="0"/>
              <a:t>Analyse de risque</a:t>
            </a:r>
            <a:endParaRPr lang="fr-FR" sz="2400" dirty="0"/>
          </a:p>
        </p:txBody>
      </p:sp>
    </p:spTree>
    <p:extLst>
      <p:ext uri="{BB962C8B-B14F-4D97-AF65-F5344CB8AC3E}">
        <p14:creationId xmlns:p14="http://schemas.microsoft.com/office/powerpoint/2010/main" val="1609509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7A54E471-D74A-41A1-AE1E-9309D4F84E04}"/>
              </a:ext>
            </a:extLst>
          </p:cNvPr>
          <p:cNvSpPr txBox="1">
            <a:spLocks/>
          </p:cNvSpPr>
          <p:nvPr/>
        </p:nvSpPr>
        <p:spPr bwMode="auto">
          <a:xfrm>
            <a:off x="1728788" y="-122238"/>
            <a:ext cx="7586662"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fr-FR" altLang="fr-FR" sz="4400">
                <a:solidFill>
                  <a:schemeClr val="bg1"/>
                </a:solidFill>
              </a:rPr>
              <a:t>Fiche d’identité du projet</a:t>
            </a:r>
          </a:p>
        </p:txBody>
      </p:sp>
      <p:sp>
        <p:nvSpPr>
          <p:cNvPr id="10243" name="Espace réservé du contenu 2">
            <a:extLst>
              <a:ext uri="{FF2B5EF4-FFF2-40B4-BE49-F238E27FC236}">
                <a16:creationId xmlns:a16="http://schemas.microsoft.com/office/drawing/2014/main" id="{FF5FE644-82D8-4518-A0FC-D6E8F2198E9E}"/>
              </a:ext>
            </a:extLst>
          </p:cNvPr>
          <p:cNvSpPr txBox="1">
            <a:spLocks/>
          </p:cNvSpPr>
          <p:nvPr/>
        </p:nvSpPr>
        <p:spPr bwMode="auto">
          <a:xfrm>
            <a:off x="903288" y="1260475"/>
            <a:ext cx="758825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fr-FR" altLang="fr-FR" sz="2800" dirty="0" smtClean="0"/>
              <a:t>MITIX</a:t>
            </a:r>
            <a:endParaRPr lang="fr-FR" altLang="fr-FR" sz="2800" dirty="0"/>
          </a:p>
          <a:p>
            <a:r>
              <a:rPr lang="fr-FR" altLang="fr-FR" sz="2800" dirty="0" smtClean="0"/>
              <a:t>Titre </a:t>
            </a:r>
            <a:r>
              <a:rPr lang="fr-FR" sz="2800" b="1" dirty="0"/>
              <a:t>Modification non Invasive de </a:t>
            </a:r>
            <a:r>
              <a:rPr lang="fr-FR" sz="2800" b="1" dirty="0" err="1" smtClean="0"/>
              <a:t>circuiTs</a:t>
            </a:r>
            <a:r>
              <a:rPr lang="fr-FR" sz="2800" b="1" dirty="0"/>
              <a:t> </a:t>
            </a:r>
            <a:r>
              <a:rPr lang="fr-FR" sz="2800" b="1" dirty="0" smtClean="0"/>
              <a:t>Intégrés par rayons X</a:t>
            </a:r>
            <a:endParaRPr lang="fr-FR" altLang="fr-FR" sz="2800" dirty="0"/>
          </a:p>
          <a:p>
            <a:pPr eaLnBrk="1" hangingPunct="1">
              <a:spcBef>
                <a:spcPct val="20000"/>
              </a:spcBef>
              <a:buFont typeface="Arial" panose="020B0604020202020204" pitchFamily="34" charset="0"/>
              <a:buChar char="•"/>
            </a:pPr>
            <a:r>
              <a:rPr lang="fr-FR" altLang="fr-FR" sz="2800" dirty="0" smtClean="0"/>
              <a:t>Partenaires LETI (CESTI+LSOSP), SIMAP TIMA, ONERA</a:t>
            </a:r>
            <a:endParaRPr lang="fr-FR" altLang="fr-FR" sz="2800" dirty="0"/>
          </a:p>
          <a:p>
            <a:pPr eaLnBrk="1" hangingPunct="1">
              <a:spcBef>
                <a:spcPct val="20000"/>
              </a:spcBef>
              <a:buFont typeface="Arial" panose="020B0604020202020204" pitchFamily="34" charset="0"/>
              <a:buChar char="•"/>
            </a:pPr>
            <a:r>
              <a:rPr lang="fr-FR" altLang="fr-FR" sz="2800" dirty="0"/>
              <a:t>Date de début du projet : </a:t>
            </a:r>
            <a:r>
              <a:rPr lang="fr-FR" altLang="fr-FR" sz="2800" dirty="0" smtClean="0"/>
              <a:t>18/01/2021</a:t>
            </a:r>
            <a:endParaRPr lang="fr-FR" altLang="fr-FR" sz="2800" dirty="0"/>
          </a:p>
          <a:p>
            <a:pPr eaLnBrk="1" hangingPunct="1">
              <a:spcBef>
                <a:spcPct val="20000"/>
              </a:spcBef>
              <a:buFont typeface="Arial" panose="020B0604020202020204" pitchFamily="34" charset="0"/>
              <a:buChar char="•"/>
            </a:pPr>
            <a:r>
              <a:rPr lang="fr-FR" altLang="fr-FR" sz="2800" dirty="0"/>
              <a:t>Durée : </a:t>
            </a:r>
            <a:r>
              <a:rPr lang="fr-FR" altLang="fr-FR" sz="2800" dirty="0" smtClean="0"/>
              <a:t>4 ans</a:t>
            </a:r>
            <a:endParaRPr lang="fr-FR" altLang="fr-FR" sz="2800" dirty="0"/>
          </a:p>
          <a:p>
            <a:pPr eaLnBrk="1" hangingPunct="1">
              <a:spcBef>
                <a:spcPct val="20000"/>
              </a:spcBef>
              <a:buFont typeface="Arial" panose="020B0604020202020204" pitchFamily="34" charset="0"/>
              <a:buChar char="•"/>
            </a:pPr>
            <a:r>
              <a:rPr lang="fr-FR" altLang="fr-FR" sz="2800" dirty="0"/>
              <a:t>Aide ANR</a:t>
            </a:r>
            <a:r>
              <a:rPr lang="fr-FR" altLang="fr-FR" sz="2800" dirty="0" smtClean="0"/>
              <a:t>: </a:t>
            </a:r>
            <a:r>
              <a:rPr lang="fr-FR" sz="2800" dirty="0" smtClean="0"/>
              <a:t>612 326,30 Euros</a:t>
            </a:r>
            <a:endParaRPr lang="fr-FR" altLang="fr-FR" sz="2800" dirty="0"/>
          </a:p>
          <a:p>
            <a:pPr eaLnBrk="1" hangingPunct="1">
              <a:spcBef>
                <a:spcPct val="20000"/>
              </a:spcBef>
              <a:buFont typeface="Arial" panose="020B0604020202020204" pitchFamily="34" charset="0"/>
              <a:buChar char="•"/>
            </a:pPr>
            <a:r>
              <a:rPr lang="fr-FR" altLang="fr-FR" sz="2800" dirty="0"/>
              <a:t>Coût complet: </a:t>
            </a:r>
            <a:r>
              <a:rPr lang="fr-FR" sz="2800" dirty="0" smtClean="0"/>
              <a:t>1 117 828,78 Euros</a:t>
            </a:r>
            <a:endParaRPr lang="fr-FR" altLang="fr-FR" sz="2800" dirty="0"/>
          </a:p>
          <a:p>
            <a:pPr eaLnBrk="1" hangingPunct="1">
              <a:spcBef>
                <a:spcPct val="20000"/>
              </a:spcBef>
              <a:buFont typeface="Arial" panose="020B0604020202020204" pitchFamily="34" charset="0"/>
              <a:buChar char="•"/>
            </a:pPr>
            <a:r>
              <a:rPr lang="fr-FR" altLang="fr-FR" sz="2800" dirty="0" smtClean="0"/>
              <a:t>Spécificité instrument ESRF</a:t>
            </a:r>
            <a:endParaRPr lang="fr-FR" altLang="fr-FR" sz="2800" dirty="0"/>
          </a:p>
          <a:p>
            <a:pPr eaLnBrk="1" hangingPunct="1">
              <a:spcBef>
                <a:spcPct val="20000"/>
              </a:spcBef>
              <a:buFont typeface="Arial" panose="020B0604020202020204" pitchFamily="34" charset="0"/>
              <a:buChar char="•"/>
            </a:pPr>
            <a:endParaRPr lang="fr-FR" altLang="fr-FR"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DF7BE2C0-B790-4CB4-836B-02D6ED9E80A4}"/>
              </a:ext>
            </a:extLst>
          </p:cNvPr>
          <p:cNvSpPr>
            <a:spLocks noGrp="1"/>
          </p:cNvSpPr>
          <p:nvPr>
            <p:ph type="title"/>
          </p:nvPr>
        </p:nvSpPr>
        <p:spPr>
          <a:xfrm>
            <a:off x="2462213" y="173038"/>
            <a:ext cx="5951537" cy="603250"/>
          </a:xfrm>
        </p:spPr>
        <p:txBody>
          <a:bodyPr/>
          <a:lstStyle/>
          <a:p>
            <a:pPr eaLnBrk="1" hangingPunct="1"/>
            <a:r>
              <a:rPr lang="fr-FR" altLang="fr-FR" dirty="0">
                <a:solidFill>
                  <a:schemeClr val="bg1"/>
                </a:solidFill>
              </a:rPr>
              <a:t>Contexte</a:t>
            </a:r>
          </a:p>
        </p:txBody>
      </p:sp>
      <p:sp>
        <p:nvSpPr>
          <p:cNvPr id="11267" name="Espace réservé du contenu 2">
            <a:extLst>
              <a:ext uri="{FF2B5EF4-FFF2-40B4-BE49-F238E27FC236}">
                <a16:creationId xmlns:a16="http://schemas.microsoft.com/office/drawing/2014/main" id="{CF3CA4E3-CDB2-4802-A902-5C0CD0729BB2}"/>
              </a:ext>
            </a:extLst>
          </p:cNvPr>
          <p:cNvSpPr txBox="1">
            <a:spLocks/>
          </p:cNvSpPr>
          <p:nvPr/>
        </p:nvSpPr>
        <p:spPr bwMode="auto">
          <a:xfrm>
            <a:off x="100209" y="1169828"/>
            <a:ext cx="6112701" cy="498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fr-FR" sz="3200" dirty="0" smtClean="0"/>
              <a:t>Etre en recherche de </a:t>
            </a:r>
            <a:r>
              <a:rPr lang="fr-FR" sz="3200" dirty="0"/>
              <a:t>nouvelles techniques </a:t>
            </a:r>
            <a:r>
              <a:rPr lang="fr-FR" sz="3200" dirty="0" smtClean="0"/>
              <a:t>d’attaques pour conserver notre avance </a:t>
            </a:r>
            <a:r>
              <a:rPr lang="fr-FR" sz="3200" dirty="0"/>
              <a:t>sur les </a:t>
            </a:r>
            <a:r>
              <a:rPr lang="fr-FR" sz="3200" dirty="0" smtClean="0"/>
              <a:t>fraudeurs</a:t>
            </a:r>
            <a:endParaRPr lang="fr-FR" sz="3200" dirty="0"/>
          </a:p>
          <a:p>
            <a:r>
              <a:rPr lang="fr-FR" sz="3200" dirty="0" smtClean="0"/>
              <a:t> </a:t>
            </a:r>
          </a:p>
          <a:p>
            <a:r>
              <a:rPr lang="fr-FR" sz="3200" dirty="0" smtClean="0"/>
              <a:t>Le CESTI du CEA-LETI : une nouvelle </a:t>
            </a:r>
            <a:r>
              <a:rPr lang="fr-FR" sz="3200" dirty="0"/>
              <a:t>approche pour perturber des circuits </a:t>
            </a:r>
            <a:r>
              <a:rPr lang="fr-FR" sz="3200" dirty="0" smtClean="0"/>
              <a:t>avec </a:t>
            </a:r>
            <a:r>
              <a:rPr lang="fr-FR" sz="3200" dirty="0"/>
              <a:t>un faisceau de rayons X </a:t>
            </a:r>
            <a:r>
              <a:rPr lang="fr-FR" sz="3200" dirty="0" err="1" smtClean="0"/>
              <a:t>nanofocalisé</a:t>
            </a:r>
            <a:r>
              <a:rPr lang="fr-FR" sz="3200" dirty="0" smtClean="0"/>
              <a:t> au synchrotron</a:t>
            </a:r>
          </a:p>
          <a:p>
            <a:r>
              <a:rPr lang="fr-FR" sz="3200" dirty="0" smtClean="0"/>
              <a:t>(Best </a:t>
            </a:r>
            <a:r>
              <a:rPr lang="fr-FR" sz="3200" dirty="0" err="1" smtClean="0"/>
              <a:t>paper</a:t>
            </a:r>
            <a:r>
              <a:rPr lang="fr-FR" sz="3200" dirty="0" smtClean="0"/>
              <a:t> CHES2017)</a:t>
            </a:r>
            <a:endParaRPr lang="fr-FR" sz="3200" dirty="0"/>
          </a:p>
        </p:txBody>
      </p:sp>
      <p:pic>
        <p:nvPicPr>
          <p:cNvPr id="4" name="Picture 16" descr="ESRF-Oct-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193" y="4308953"/>
            <a:ext cx="3252807" cy="2160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915" y="979714"/>
            <a:ext cx="3135085" cy="23513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p:nvPr/>
        </p:nvPicPr>
        <p:blipFill rotWithShape="1">
          <a:blip r:embed="rId2" cstate="print">
            <a:extLst>
              <a:ext uri="{28A0092B-C50C-407E-A947-70E740481C1C}">
                <a14:useLocalDpi xmlns:a14="http://schemas.microsoft.com/office/drawing/2010/main" val="0"/>
              </a:ext>
            </a:extLst>
          </a:blip>
          <a:srcRect r="-635"/>
          <a:stretch/>
        </p:blipFill>
        <p:spPr bwMode="auto">
          <a:xfrm>
            <a:off x="0" y="2134820"/>
            <a:ext cx="6231992" cy="4284453"/>
          </a:xfrm>
          <a:prstGeom prst="rect">
            <a:avLst/>
          </a:prstGeom>
          <a:noFill/>
          <a:ln>
            <a:noFill/>
          </a:ln>
          <a:extLst>
            <a:ext uri="{53640926-AAD7-44D8-BBD7-CCE9431645EC}">
              <a14:shadowObscured xmlns:a14="http://schemas.microsoft.com/office/drawing/2010/main"/>
            </a:ext>
          </a:extLst>
        </p:spPr>
      </p:pic>
      <p:sp>
        <p:nvSpPr>
          <p:cNvPr id="8" name="ZoneTexte 7"/>
          <p:cNvSpPr txBox="1"/>
          <p:nvPr/>
        </p:nvSpPr>
        <p:spPr>
          <a:xfrm>
            <a:off x="5264727" y="860608"/>
            <a:ext cx="3540281" cy="4893647"/>
          </a:xfrm>
          <a:prstGeom prst="rect">
            <a:avLst/>
          </a:prstGeom>
          <a:noFill/>
        </p:spPr>
        <p:txBody>
          <a:bodyPr wrap="square" rtlCol="0">
            <a:spAutoFit/>
          </a:bodyPr>
          <a:lstStyle/>
          <a:p>
            <a:r>
              <a:rPr lang="fr-FR" sz="2400" dirty="0"/>
              <a:t>Les expériences conduites avec un faisceau </a:t>
            </a:r>
            <a:r>
              <a:rPr lang="fr-FR" sz="2400" dirty="0" err="1"/>
              <a:t>nanofocalisé</a:t>
            </a:r>
            <a:r>
              <a:rPr lang="fr-FR" sz="2400" dirty="0"/>
              <a:t> sur le synchrotron Européen (</a:t>
            </a:r>
            <a:r>
              <a:rPr lang="fr-FR" sz="2400" i="1" dirty="0" err="1"/>
              <a:t>European</a:t>
            </a:r>
            <a:r>
              <a:rPr lang="fr-FR" sz="2400" i="1" dirty="0"/>
              <a:t> Synchrotron Radiation Facility,</a:t>
            </a:r>
            <a:r>
              <a:rPr lang="fr-FR" sz="2400" dirty="0"/>
              <a:t> ESRF, Grenoble) ont montré qu'il est possible d'effacer l’information contenue dans une </a:t>
            </a:r>
            <a:r>
              <a:rPr lang="fr-FR" sz="2400" b="1" u="sng" dirty="0"/>
              <a:t>cellule mémoire</a:t>
            </a:r>
            <a:r>
              <a:rPr lang="fr-FR" sz="2400" dirty="0"/>
              <a:t> </a:t>
            </a:r>
            <a:r>
              <a:rPr lang="fr-FR" sz="2400" b="1" u="sng" dirty="0"/>
              <a:t>unique</a:t>
            </a:r>
            <a:r>
              <a:rPr lang="fr-FR" sz="2400" dirty="0"/>
              <a:t> de type Flash ou SRAM. </a:t>
            </a:r>
          </a:p>
          <a:p>
            <a:endParaRPr lang="fr-FR" sz="2400" dirty="0"/>
          </a:p>
        </p:txBody>
      </p:sp>
      <p:sp>
        <p:nvSpPr>
          <p:cNvPr id="20" name="Titre 1">
            <a:extLst>
              <a:ext uri="{FF2B5EF4-FFF2-40B4-BE49-F238E27FC236}">
                <a16:creationId xmlns:a16="http://schemas.microsoft.com/office/drawing/2014/main" id="{DF7BE2C0-B790-4CB4-836B-02D6ED9E80A4}"/>
              </a:ext>
            </a:extLst>
          </p:cNvPr>
          <p:cNvSpPr>
            <a:spLocks noGrp="1"/>
          </p:cNvSpPr>
          <p:nvPr>
            <p:ph type="title"/>
          </p:nvPr>
        </p:nvSpPr>
        <p:spPr>
          <a:xfrm>
            <a:off x="2462213" y="173038"/>
            <a:ext cx="5951537" cy="603250"/>
          </a:xfrm>
        </p:spPr>
        <p:txBody>
          <a:bodyPr/>
          <a:lstStyle/>
          <a:p>
            <a:pPr eaLnBrk="1" hangingPunct="1"/>
            <a:r>
              <a:rPr lang="fr-FR" altLang="fr-FR" dirty="0">
                <a:solidFill>
                  <a:schemeClr val="bg1"/>
                </a:solidFill>
              </a:rPr>
              <a:t>Contexte</a:t>
            </a:r>
          </a:p>
        </p:txBody>
      </p:sp>
    </p:spTree>
    <p:extLst>
      <p:ext uri="{BB962C8B-B14F-4D97-AF65-F5344CB8AC3E}">
        <p14:creationId xmlns:p14="http://schemas.microsoft.com/office/powerpoint/2010/main" val="391789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a:extLst>
              <a:ext uri="{FF2B5EF4-FFF2-40B4-BE49-F238E27FC236}">
                <a16:creationId xmlns:a16="http://schemas.microsoft.com/office/drawing/2014/main" id="{B4B6C989-0607-4332-971B-32D4185183A5}"/>
              </a:ext>
            </a:extLst>
          </p:cNvPr>
          <p:cNvSpPr>
            <a:spLocks noGrp="1"/>
          </p:cNvSpPr>
          <p:nvPr>
            <p:ph type="title"/>
          </p:nvPr>
        </p:nvSpPr>
        <p:spPr>
          <a:xfrm>
            <a:off x="1738313" y="-84138"/>
            <a:ext cx="7586662" cy="1141413"/>
          </a:xfrm>
        </p:spPr>
        <p:txBody>
          <a:bodyPr/>
          <a:lstStyle/>
          <a:p>
            <a:pPr eaLnBrk="1" hangingPunct="1"/>
            <a:r>
              <a:rPr lang="fr-FR" altLang="fr-FR" sz="3600" dirty="0">
                <a:solidFill>
                  <a:schemeClr val="bg1"/>
                </a:solidFill>
              </a:rPr>
              <a:t>Objectifs scientifiques et techniques</a:t>
            </a:r>
          </a:p>
        </p:txBody>
      </p:sp>
      <p:sp>
        <p:nvSpPr>
          <p:cNvPr id="3" name="ZoneTexte 2"/>
          <p:cNvSpPr txBox="1"/>
          <p:nvPr/>
        </p:nvSpPr>
        <p:spPr>
          <a:xfrm>
            <a:off x="248194" y="1104923"/>
            <a:ext cx="5394960" cy="1200329"/>
          </a:xfrm>
          <a:prstGeom prst="rect">
            <a:avLst/>
          </a:prstGeom>
          <a:noFill/>
        </p:spPr>
        <p:txBody>
          <a:bodyPr wrap="square" rtlCol="0">
            <a:spAutoFit/>
          </a:bodyPr>
          <a:lstStyle/>
          <a:p>
            <a:pPr marL="285750" indent="-285750">
              <a:buFont typeface="Arial" panose="020B0604020202020204" pitchFamily="34" charset="0"/>
              <a:buChar char="•"/>
            </a:pPr>
            <a:r>
              <a:rPr lang="fr-FR" b="1" dirty="0"/>
              <a:t>L</a:t>
            </a:r>
            <a:r>
              <a:rPr lang="fr-FR" b="1" dirty="0" smtClean="0"/>
              <a:t>a </a:t>
            </a:r>
            <a:r>
              <a:rPr lang="fr-FR" b="1" dirty="0"/>
              <a:t>faisabilité de mener des </a:t>
            </a:r>
            <a:r>
              <a:rPr lang="fr-FR" b="1" dirty="0" smtClean="0"/>
              <a:t>attaques localisées </a:t>
            </a:r>
            <a:r>
              <a:rPr lang="fr-FR" b="1" dirty="0"/>
              <a:t>dans la mémoire </a:t>
            </a:r>
            <a:r>
              <a:rPr lang="fr-FR" b="1" dirty="0" smtClean="0"/>
              <a:t>avec </a:t>
            </a:r>
            <a:r>
              <a:rPr lang="fr-FR" b="1" dirty="0"/>
              <a:t>une source de laboratoire de </a:t>
            </a:r>
            <a:r>
              <a:rPr lang="fr-FR" b="1" dirty="0" smtClean="0"/>
              <a:t>RX</a:t>
            </a:r>
            <a:r>
              <a:rPr lang="fr-FR" dirty="0"/>
              <a:t> </a:t>
            </a:r>
            <a:r>
              <a:rPr lang="fr-FR" dirty="0" smtClean="0"/>
              <a:t>a été démontrée </a:t>
            </a:r>
            <a:endParaRPr lang="fr-FR" dirty="0"/>
          </a:p>
          <a:p>
            <a:endParaRPr lang="fr-FR" dirty="0"/>
          </a:p>
        </p:txBody>
      </p:sp>
      <p:grpSp>
        <p:nvGrpSpPr>
          <p:cNvPr id="7" name="Groupe 6"/>
          <p:cNvGrpSpPr/>
          <p:nvPr/>
        </p:nvGrpSpPr>
        <p:grpSpPr>
          <a:xfrm>
            <a:off x="4868190" y="1786972"/>
            <a:ext cx="3933644" cy="4660010"/>
            <a:chOff x="0" y="-26482"/>
            <a:chExt cx="2371725" cy="2331640"/>
          </a:xfrm>
        </p:grpSpPr>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26482"/>
              <a:ext cx="2362200" cy="1647190"/>
            </a:xfrm>
            <a:prstGeom prst="rect">
              <a:avLst/>
            </a:prstGeom>
          </p:spPr>
        </p:pic>
        <p:sp>
          <p:nvSpPr>
            <p:cNvPr id="9" name="Zone de texte 7"/>
            <p:cNvSpPr txBox="1"/>
            <p:nvPr/>
          </p:nvSpPr>
          <p:spPr>
            <a:xfrm>
              <a:off x="0" y="1704975"/>
              <a:ext cx="2362200" cy="60018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indent="107950" algn="just">
                <a:lnSpc>
                  <a:spcPct val="107000"/>
                </a:lnSpc>
                <a:spcAft>
                  <a:spcPts val="0"/>
                </a:spcAft>
              </a:pPr>
              <a:r>
                <a:rPr lang="fr-FR" sz="1600" i="1" u="sng"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Figure</a:t>
              </a:r>
              <a:r>
                <a:rPr lang="fr-FR" sz="16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Schéma et photos du montage pour démontrer la possibilité d’induire des erreurs </a:t>
              </a:r>
              <a:r>
                <a:rPr lang="fr-FR" sz="1600" i="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mémoire localisées </a:t>
              </a:r>
              <a:r>
                <a:rPr lang="fr-FR" sz="16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à l’aide d’un générateur X sur des zones localisées. </a:t>
              </a:r>
            </a:p>
          </p:txBody>
        </p:sp>
      </p:grpSp>
      <p:grpSp>
        <p:nvGrpSpPr>
          <p:cNvPr id="5" name="Groupe 4"/>
          <p:cNvGrpSpPr/>
          <p:nvPr/>
        </p:nvGrpSpPr>
        <p:grpSpPr>
          <a:xfrm>
            <a:off x="181306" y="2399729"/>
            <a:ext cx="4715988" cy="3340603"/>
            <a:chOff x="181305" y="2399729"/>
            <a:chExt cx="6923479" cy="3647257"/>
          </a:xfrm>
        </p:grpSpPr>
        <p:cxnSp>
          <p:nvCxnSpPr>
            <p:cNvPr id="4" name="Connecteur droit avec flèche 3"/>
            <p:cNvCxnSpPr/>
            <p:nvPr/>
          </p:nvCxnSpPr>
          <p:spPr>
            <a:xfrm>
              <a:off x="951656" y="5286600"/>
              <a:ext cx="4304145" cy="184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flipV="1">
              <a:off x="951656" y="2812532"/>
              <a:ext cx="8829" cy="2474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4897293" y="5345942"/>
              <a:ext cx="2207491" cy="646331"/>
            </a:xfrm>
            <a:prstGeom prst="rect">
              <a:avLst/>
            </a:prstGeom>
            <a:noFill/>
          </p:spPr>
          <p:txBody>
            <a:bodyPr wrap="square" rtlCol="0">
              <a:spAutoFit/>
            </a:bodyPr>
            <a:lstStyle/>
            <a:p>
              <a:r>
                <a:rPr lang="fr-FR" sz="1600" dirty="0" smtClean="0"/>
                <a:t>Nœud </a:t>
              </a:r>
            </a:p>
            <a:p>
              <a:r>
                <a:rPr lang="fr-FR" sz="1600" dirty="0" smtClean="0"/>
                <a:t>technologique</a:t>
              </a:r>
              <a:endParaRPr lang="fr-FR" sz="1600" dirty="0"/>
            </a:p>
          </p:txBody>
        </p:sp>
        <p:sp>
          <p:nvSpPr>
            <p:cNvPr id="13" name="ZoneTexte 12"/>
            <p:cNvSpPr txBox="1"/>
            <p:nvPr/>
          </p:nvSpPr>
          <p:spPr>
            <a:xfrm>
              <a:off x="181305" y="2399729"/>
              <a:ext cx="1376218" cy="369332"/>
            </a:xfrm>
            <a:prstGeom prst="rect">
              <a:avLst/>
            </a:prstGeom>
            <a:noFill/>
          </p:spPr>
          <p:txBody>
            <a:bodyPr wrap="square" rtlCol="0">
              <a:spAutoFit/>
            </a:bodyPr>
            <a:lstStyle/>
            <a:p>
              <a:r>
                <a:rPr lang="fr-FR" dirty="0" smtClean="0"/>
                <a:t>Complexité</a:t>
              </a:r>
              <a:endParaRPr lang="fr-FR" dirty="0"/>
            </a:p>
          </p:txBody>
        </p:sp>
        <p:cxnSp>
          <p:nvCxnSpPr>
            <p:cNvPr id="14" name="Connecteur droit 13"/>
            <p:cNvCxnSpPr>
              <a:endCxn id="2" idx="2"/>
            </p:cNvCxnSpPr>
            <p:nvPr/>
          </p:nvCxnSpPr>
          <p:spPr>
            <a:xfrm>
              <a:off x="2125211" y="3859446"/>
              <a:ext cx="2304575" cy="866859"/>
            </a:xfrm>
            <a:prstGeom prst="line">
              <a:avLst/>
            </a:prstGeom>
            <a:ln w="76200">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flipV="1">
              <a:off x="1258136" y="5108899"/>
              <a:ext cx="0" cy="1618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V="1">
              <a:off x="1446997" y="5105962"/>
              <a:ext cx="0" cy="1618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flipV="1">
              <a:off x="2329310" y="5124713"/>
              <a:ext cx="0" cy="1618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flipV="1">
              <a:off x="4486936" y="5133949"/>
              <a:ext cx="0" cy="1618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p:cNvCxnSpPr/>
            <p:nvPr/>
          </p:nvCxnSpPr>
          <p:spPr>
            <a:xfrm flipV="1">
              <a:off x="3274410" y="5124712"/>
              <a:ext cx="0" cy="161887"/>
            </a:xfrm>
            <a:prstGeom prst="line">
              <a:avLst/>
            </a:prstGeom>
          </p:spPr>
          <p:style>
            <a:lnRef idx="2">
              <a:schemeClr val="accent1"/>
            </a:lnRef>
            <a:fillRef idx="0">
              <a:schemeClr val="accent1"/>
            </a:fillRef>
            <a:effectRef idx="1">
              <a:schemeClr val="accent1"/>
            </a:effectRef>
            <a:fontRef idx="minor">
              <a:schemeClr val="tx1"/>
            </a:fontRef>
          </p:style>
        </p:cxnSp>
        <p:sp>
          <p:nvSpPr>
            <p:cNvPr id="23" name="ZoneTexte 22"/>
            <p:cNvSpPr txBox="1"/>
            <p:nvPr/>
          </p:nvSpPr>
          <p:spPr>
            <a:xfrm>
              <a:off x="4171483" y="5353905"/>
              <a:ext cx="852187" cy="369332"/>
            </a:xfrm>
            <a:prstGeom prst="rect">
              <a:avLst/>
            </a:prstGeom>
            <a:noFill/>
          </p:spPr>
          <p:txBody>
            <a:bodyPr wrap="square" rtlCol="0">
              <a:spAutoFit/>
            </a:bodyPr>
            <a:lstStyle/>
            <a:p>
              <a:r>
                <a:rPr lang="fr-FR" dirty="0" smtClean="0"/>
                <a:t>350nm</a:t>
              </a:r>
              <a:endParaRPr lang="fr-FR" dirty="0"/>
            </a:p>
          </p:txBody>
        </p:sp>
        <p:sp>
          <p:nvSpPr>
            <p:cNvPr id="24" name="ZoneTexte 23"/>
            <p:cNvSpPr txBox="1"/>
            <p:nvPr/>
          </p:nvSpPr>
          <p:spPr>
            <a:xfrm>
              <a:off x="2918798" y="5341324"/>
              <a:ext cx="873029" cy="705662"/>
            </a:xfrm>
            <a:prstGeom prst="rect">
              <a:avLst/>
            </a:prstGeom>
            <a:noFill/>
          </p:spPr>
          <p:txBody>
            <a:bodyPr wrap="square" rtlCol="0">
              <a:spAutoFit/>
            </a:bodyPr>
            <a:lstStyle/>
            <a:p>
              <a:r>
                <a:rPr lang="fr-FR" dirty="0" smtClean="0"/>
                <a:t>90</a:t>
              </a:r>
            </a:p>
            <a:p>
              <a:r>
                <a:rPr lang="fr-FR" dirty="0" smtClean="0"/>
                <a:t>nm</a:t>
              </a:r>
              <a:endParaRPr lang="fr-FR" dirty="0"/>
            </a:p>
          </p:txBody>
        </p:sp>
        <p:sp>
          <p:nvSpPr>
            <p:cNvPr id="25" name="ZoneTexte 24"/>
            <p:cNvSpPr txBox="1"/>
            <p:nvPr/>
          </p:nvSpPr>
          <p:spPr>
            <a:xfrm>
              <a:off x="2029071" y="5320887"/>
              <a:ext cx="873029" cy="705662"/>
            </a:xfrm>
            <a:prstGeom prst="rect">
              <a:avLst/>
            </a:prstGeom>
            <a:noFill/>
          </p:spPr>
          <p:txBody>
            <a:bodyPr wrap="square" rtlCol="0">
              <a:spAutoFit/>
            </a:bodyPr>
            <a:lstStyle/>
            <a:p>
              <a:r>
                <a:rPr lang="fr-FR" dirty="0" smtClean="0"/>
                <a:t>45</a:t>
              </a:r>
            </a:p>
            <a:p>
              <a:r>
                <a:rPr lang="fr-FR" dirty="0" smtClean="0"/>
                <a:t>nm</a:t>
              </a:r>
              <a:endParaRPr lang="fr-FR" dirty="0"/>
            </a:p>
          </p:txBody>
        </p:sp>
        <p:sp>
          <p:nvSpPr>
            <p:cNvPr id="27" name="ZoneTexte 26"/>
            <p:cNvSpPr txBox="1"/>
            <p:nvPr/>
          </p:nvSpPr>
          <p:spPr>
            <a:xfrm>
              <a:off x="1186511" y="5334257"/>
              <a:ext cx="742023" cy="369332"/>
            </a:xfrm>
            <a:prstGeom prst="rect">
              <a:avLst/>
            </a:prstGeom>
            <a:noFill/>
          </p:spPr>
          <p:txBody>
            <a:bodyPr wrap="square" rtlCol="0">
              <a:spAutoFit/>
            </a:bodyPr>
            <a:lstStyle/>
            <a:p>
              <a:r>
                <a:rPr lang="fr-FR" dirty="0" smtClean="0"/>
                <a:t>28nm</a:t>
              </a:r>
              <a:endParaRPr lang="fr-FR" dirty="0"/>
            </a:p>
          </p:txBody>
        </p:sp>
        <p:sp>
          <p:nvSpPr>
            <p:cNvPr id="28" name="ZoneTexte 27"/>
            <p:cNvSpPr txBox="1"/>
            <p:nvPr/>
          </p:nvSpPr>
          <p:spPr>
            <a:xfrm>
              <a:off x="960485" y="4736630"/>
              <a:ext cx="1068587" cy="403235"/>
            </a:xfrm>
            <a:prstGeom prst="rect">
              <a:avLst/>
            </a:prstGeom>
            <a:noFill/>
          </p:spPr>
          <p:txBody>
            <a:bodyPr wrap="square" rtlCol="0">
              <a:spAutoFit/>
            </a:bodyPr>
            <a:lstStyle/>
            <a:p>
              <a:r>
                <a:rPr lang="fr-FR" dirty="0" smtClean="0"/>
                <a:t>22nm</a:t>
              </a:r>
              <a:endParaRPr lang="fr-FR" dirty="0"/>
            </a:p>
          </p:txBody>
        </p:sp>
        <p:sp>
          <p:nvSpPr>
            <p:cNvPr id="33" name="ZoneTexte 32"/>
            <p:cNvSpPr txBox="1"/>
            <p:nvPr/>
          </p:nvSpPr>
          <p:spPr>
            <a:xfrm>
              <a:off x="3874961" y="4048808"/>
              <a:ext cx="1657667" cy="571250"/>
            </a:xfrm>
            <a:prstGeom prst="rect">
              <a:avLst/>
            </a:prstGeom>
            <a:noFill/>
          </p:spPr>
          <p:txBody>
            <a:bodyPr wrap="square" rtlCol="0">
              <a:spAutoFit/>
            </a:bodyPr>
            <a:lstStyle/>
            <a:p>
              <a:r>
                <a:rPr lang="fr-FR" sz="1400" dirty="0" smtClean="0">
                  <a:solidFill>
                    <a:schemeClr val="tx2"/>
                  </a:solidFill>
                </a:rPr>
                <a:t>Source RX Labo</a:t>
              </a:r>
              <a:endParaRPr lang="fr-FR" sz="1400" dirty="0">
                <a:solidFill>
                  <a:schemeClr val="tx2"/>
                </a:solidFill>
              </a:endParaRPr>
            </a:p>
          </p:txBody>
        </p:sp>
        <p:cxnSp>
          <p:nvCxnSpPr>
            <p:cNvPr id="17" name="Connecteur droit 16"/>
            <p:cNvCxnSpPr>
              <a:stCxn id="29" idx="2"/>
            </p:cNvCxnSpPr>
            <p:nvPr/>
          </p:nvCxnSpPr>
          <p:spPr>
            <a:xfrm flipH="1" flipV="1">
              <a:off x="1144344" y="3580224"/>
              <a:ext cx="3268958" cy="1429"/>
            </a:xfrm>
            <a:prstGeom prst="line">
              <a:avLst/>
            </a:prstGeom>
            <a:ln w="762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2" name="ZoneTexte 31"/>
            <p:cNvSpPr txBox="1"/>
            <p:nvPr/>
          </p:nvSpPr>
          <p:spPr>
            <a:xfrm>
              <a:off x="3913211" y="3111641"/>
              <a:ext cx="1657667" cy="336030"/>
            </a:xfrm>
            <a:prstGeom prst="rect">
              <a:avLst/>
            </a:prstGeom>
            <a:noFill/>
          </p:spPr>
          <p:txBody>
            <a:bodyPr wrap="square" rtlCol="0">
              <a:spAutoFit/>
            </a:bodyPr>
            <a:lstStyle/>
            <a:p>
              <a:r>
                <a:rPr lang="fr-FR" sz="1400" dirty="0" smtClean="0">
                  <a:solidFill>
                    <a:srgbClr val="FF0000"/>
                  </a:solidFill>
                </a:rPr>
                <a:t>Synchrotron</a:t>
              </a:r>
              <a:endParaRPr lang="fr-FR" sz="1400" dirty="0">
                <a:solidFill>
                  <a:srgbClr val="FF0000"/>
                </a:solidFill>
              </a:endParaRPr>
            </a:p>
          </p:txBody>
        </p:sp>
        <p:sp>
          <p:nvSpPr>
            <p:cNvPr id="2" name="Ellipse 1"/>
            <p:cNvSpPr/>
            <p:nvPr/>
          </p:nvSpPr>
          <p:spPr>
            <a:xfrm>
              <a:off x="4429786" y="4629150"/>
              <a:ext cx="142214" cy="19431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Ellipse 25"/>
            <p:cNvSpPr/>
            <p:nvPr/>
          </p:nvSpPr>
          <p:spPr>
            <a:xfrm>
              <a:off x="2329310" y="3484498"/>
              <a:ext cx="142214" cy="19431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llipse 28"/>
            <p:cNvSpPr/>
            <p:nvPr/>
          </p:nvSpPr>
          <p:spPr>
            <a:xfrm>
              <a:off x="4413302" y="3484498"/>
              <a:ext cx="142214" cy="19431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p:nvPr/>
        </p:nvCxnSpPr>
        <p:spPr>
          <a:xfrm flipH="1" flipV="1">
            <a:off x="334532" y="1899017"/>
            <a:ext cx="809" cy="28880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V="1">
            <a:off x="309462" y="4735317"/>
            <a:ext cx="5525219" cy="1941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605951" y="4642042"/>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423141" y="4899218"/>
            <a:ext cx="479618" cy="369332"/>
          </a:xfrm>
          <a:prstGeom prst="rect">
            <a:avLst/>
          </a:prstGeom>
          <a:noFill/>
        </p:spPr>
        <p:txBody>
          <a:bodyPr wrap="none" rtlCol="0">
            <a:spAutoFit/>
          </a:bodyPr>
          <a:lstStyle/>
          <a:p>
            <a:r>
              <a:rPr lang="fr-FR" b="1"/>
              <a:t>0.1</a:t>
            </a:r>
          </a:p>
        </p:txBody>
      </p:sp>
      <p:cxnSp>
        <p:nvCxnSpPr>
          <p:cNvPr id="12" name="Connecteur droit 11"/>
          <p:cNvCxnSpPr/>
          <p:nvPr/>
        </p:nvCxnSpPr>
        <p:spPr>
          <a:xfrm>
            <a:off x="2977551" y="4642042"/>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875108" y="4899218"/>
            <a:ext cx="301686" cy="369332"/>
          </a:xfrm>
          <a:prstGeom prst="rect">
            <a:avLst/>
          </a:prstGeom>
          <a:noFill/>
        </p:spPr>
        <p:txBody>
          <a:bodyPr wrap="none" rtlCol="0">
            <a:spAutoFit/>
          </a:bodyPr>
          <a:lstStyle/>
          <a:p>
            <a:r>
              <a:rPr lang="fr-FR" b="1"/>
              <a:t>1</a:t>
            </a:r>
          </a:p>
        </p:txBody>
      </p:sp>
      <p:cxnSp>
        <p:nvCxnSpPr>
          <p:cNvPr id="14" name="Connecteur droit 13"/>
          <p:cNvCxnSpPr/>
          <p:nvPr/>
        </p:nvCxnSpPr>
        <p:spPr>
          <a:xfrm>
            <a:off x="4512886" y="4625326"/>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353866" y="4899218"/>
            <a:ext cx="418704" cy="369332"/>
          </a:xfrm>
          <a:prstGeom prst="rect">
            <a:avLst/>
          </a:prstGeom>
          <a:noFill/>
        </p:spPr>
        <p:txBody>
          <a:bodyPr wrap="none" rtlCol="0">
            <a:spAutoFit/>
          </a:bodyPr>
          <a:lstStyle/>
          <a:p>
            <a:r>
              <a:rPr lang="fr-FR" b="1"/>
              <a:t>10</a:t>
            </a:r>
          </a:p>
        </p:txBody>
      </p:sp>
      <p:cxnSp>
        <p:nvCxnSpPr>
          <p:cNvPr id="18" name="Connecteur droit 17"/>
          <p:cNvCxnSpPr/>
          <p:nvPr/>
        </p:nvCxnSpPr>
        <p:spPr>
          <a:xfrm>
            <a:off x="2254247" y="4642042"/>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74122" y="4899218"/>
            <a:ext cx="596638" cy="369332"/>
          </a:xfrm>
          <a:prstGeom prst="rect">
            <a:avLst/>
          </a:prstGeom>
          <a:noFill/>
        </p:spPr>
        <p:txBody>
          <a:bodyPr wrap="none" rtlCol="0">
            <a:spAutoFit/>
          </a:bodyPr>
          <a:lstStyle/>
          <a:p>
            <a:r>
              <a:rPr lang="fr-FR" b="1"/>
              <a:t>0.02</a:t>
            </a:r>
          </a:p>
        </p:txBody>
      </p:sp>
      <p:cxnSp>
        <p:nvCxnSpPr>
          <p:cNvPr id="20" name="Connecteur droit 19"/>
          <p:cNvCxnSpPr/>
          <p:nvPr/>
        </p:nvCxnSpPr>
        <p:spPr>
          <a:xfrm>
            <a:off x="3674067" y="4642042"/>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571624" y="4899218"/>
            <a:ext cx="301686" cy="369332"/>
          </a:xfrm>
          <a:prstGeom prst="rect">
            <a:avLst/>
          </a:prstGeom>
          <a:noFill/>
        </p:spPr>
        <p:txBody>
          <a:bodyPr wrap="none" rtlCol="0">
            <a:spAutoFit/>
          </a:bodyPr>
          <a:lstStyle/>
          <a:p>
            <a:r>
              <a:rPr lang="fr-FR" b="1"/>
              <a:t>2</a:t>
            </a:r>
          </a:p>
        </p:txBody>
      </p:sp>
      <p:sp>
        <p:nvSpPr>
          <p:cNvPr id="28" name="ZoneTexte 27"/>
          <p:cNvSpPr txBox="1"/>
          <p:nvPr/>
        </p:nvSpPr>
        <p:spPr>
          <a:xfrm>
            <a:off x="-21488" y="1129802"/>
            <a:ext cx="1200650" cy="738664"/>
          </a:xfrm>
          <a:prstGeom prst="rect">
            <a:avLst/>
          </a:prstGeom>
          <a:noFill/>
        </p:spPr>
        <p:txBody>
          <a:bodyPr wrap="none" rtlCol="0">
            <a:spAutoFit/>
          </a:bodyPr>
          <a:lstStyle/>
          <a:p>
            <a:pPr algn="ctr"/>
            <a:r>
              <a:rPr lang="fr-FR" sz="2100" b="1"/>
              <a:t>Cotation </a:t>
            </a:r>
          </a:p>
          <a:p>
            <a:pPr algn="ctr"/>
            <a:r>
              <a:rPr lang="fr-FR" sz="2100" b="1"/>
              <a:t>sécurité</a:t>
            </a:r>
          </a:p>
        </p:txBody>
      </p:sp>
      <p:sp>
        <p:nvSpPr>
          <p:cNvPr id="31" name="ZoneTexte 30"/>
          <p:cNvSpPr txBox="1"/>
          <p:nvPr/>
        </p:nvSpPr>
        <p:spPr>
          <a:xfrm>
            <a:off x="5723303" y="4569071"/>
            <a:ext cx="1702256" cy="738664"/>
          </a:xfrm>
          <a:prstGeom prst="rect">
            <a:avLst/>
          </a:prstGeom>
          <a:noFill/>
        </p:spPr>
        <p:txBody>
          <a:bodyPr wrap="square" rtlCol="0">
            <a:spAutoFit/>
          </a:bodyPr>
          <a:lstStyle/>
          <a:p>
            <a:pPr algn="ctr"/>
            <a:r>
              <a:rPr lang="fr-FR" sz="2100" b="1"/>
              <a:t>Taille zone</a:t>
            </a:r>
          </a:p>
          <a:p>
            <a:pPr algn="ctr"/>
            <a:r>
              <a:rPr lang="fr-FR" sz="2100" b="1"/>
              <a:t>Attaquée µm</a:t>
            </a:r>
          </a:p>
        </p:txBody>
      </p:sp>
      <p:cxnSp>
        <p:nvCxnSpPr>
          <p:cNvPr id="26" name="Connecteur droit 25"/>
          <p:cNvCxnSpPr/>
          <p:nvPr/>
        </p:nvCxnSpPr>
        <p:spPr>
          <a:xfrm>
            <a:off x="1150908" y="4646356"/>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864581" y="4903532"/>
            <a:ext cx="596638" cy="369332"/>
          </a:xfrm>
          <a:prstGeom prst="rect">
            <a:avLst/>
          </a:prstGeom>
          <a:noFill/>
        </p:spPr>
        <p:txBody>
          <a:bodyPr wrap="none" rtlCol="0">
            <a:spAutoFit/>
          </a:bodyPr>
          <a:lstStyle/>
          <a:p>
            <a:r>
              <a:rPr lang="fr-FR" b="1"/>
              <a:t>0.05</a:t>
            </a:r>
          </a:p>
        </p:txBody>
      </p:sp>
      <p:cxnSp>
        <p:nvCxnSpPr>
          <p:cNvPr id="34" name="Connecteur droit 33"/>
          <p:cNvCxnSpPr/>
          <p:nvPr/>
        </p:nvCxnSpPr>
        <p:spPr>
          <a:xfrm>
            <a:off x="666987" y="4646355"/>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060585" y="4903532"/>
            <a:ext cx="479618" cy="369332"/>
          </a:xfrm>
          <a:prstGeom prst="rect">
            <a:avLst/>
          </a:prstGeom>
          <a:noFill/>
        </p:spPr>
        <p:txBody>
          <a:bodyPr wrap="none" rtlCol="0">
            <a:spAutoFit/>
          </a:bodyPr>
          <a:lstStyle/>
          <a:p>
            <a:r>
              <a:rPr lang="fr-FR" b="1"/>
              <a:t>0.2</a:t>
            </a:r>
          </a:p>
        </p:txBody>
      </p:sp>
      <p:sp>
        <p:nvSpPr>
          <p:cNvPr id="4" name="Flèche gauche 3"/>
          <p:cNvSpPr/>
          <p:nvPr/>
        </p:nvSpPr>
        <p:spPr>
          <a:xfrm>
            <a:off x="861600" y="5208533"/>
            <a:ext cx="4697083" cy="634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700">
                <a:solidFill>
                  <a:schemeClr val="tx1"/>
                </a:solidFill>
              </a:rPr>
              <a:t>Vers des technologies avancées</a:t>
            </a:r>
          </a:p>
        </p:txBody>
      </p:sp>
      <p:sp>
        <p:nvSpPr>
          <p:cNvPr id="39" name="Rectangle à coins arrondis 38"/>
          <p:cNvSpPr/>
          <p:nvPr/>
        </p:nvSpPr>
        <p:spPr>
          <a:xfrm>
            <a:off x="1072055" y="3362653"/>
            <a:ext cx="4498784" cy="1165415"/>
          </a:xfrm>
          <a:prstGeom prst="roundRect">
            <a:avLst>
              <a:gd name="adj" fmla="val 22828"/>
            </a:avLst>
          </a:prstGeom>
          <a:gradFill flip="none" rotWithShape="1">
            <a:gsLst>
              <a:gs pos="72000">
                <a:schemeClr val="accent2">
                  <a:lumMod val="40000"/>
                  <a:lumOff val="60000"/>
                </a:schemeClr>
              </a:gs>
              <a:gs pos="6000">
                <a:schemeClr val="bg1"/>
              </a:gs>
              <a:gs pos="26000">
                <a:schemeClr val="accent2">
                  <a:lumMod val="40000"/>
                  <a:lumOff val="60000"/>
                </a:schemeClr>
              </a:gs>
              <a:gs pos="100000">
                <a:schemeClr val="accent2">
                  <a:lumMod val="75000"/>
                </a:schemeClr>
              </a:gs>
              <a:gs pos="100000">
                <a:schemeClr val="accent1">
                  <a:lumMod val="30000"/>
                  <a:lumOff val="70000"/>
                </a:schemeClr>
              </a:gs>
            </a:gsLst>
            <a:lin ang="108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2400">
                <a:solidFill>
                  <a:schemeClr val="tx1"/>
                </a:solidFill>
              </a:rPr>
              <a:t>RX Labo</a:t>
            </a:r>
          </a:p>
        </p:txBody>
      </p:sp>
      <p:sp>
        <p:nvSpPr>
          <p:cNvPr id="51" name="Rectangle à coins arrondis 50"/>
          <p:cNvSpPr/>
          <p:nvPr/>
        </p:nvSpPr>
        <p:spPr>
          <a:xfrm>
            <a:off x="738555" y="3279683"/>
            <a:ext cx="8304962" cy="1311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6" name="Connecteur droit 55"/>
          <p:cNvCxnSpPr/>
          <p:nvPr/>
        </p:nvCxnSpPr>
        <p:spPr>
          <a:xfrm>
            <a:off x="5289363" y="4639886"/>
            <a:ext cx="1" cy="20895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5186921" y="4897062"/>
            <a:ext cx="418704" cy="369332"/>
          </a:xfrm>
          <a:prstGeom prst="rect">
            <a:avLst/>
          </a:prstGeom>
          <a:noFill/>
        </p:spPr>
        <p:txBody>
          <a:bodyPr wrap="none" rtlCol="0">
            <a:spAutoFit/>
          </a:bodyPr>
          <a:lstStyle/>
          <a:p>
            <a:r>
              <a:rPr lang="fr-FR" b="1"/>
              <a:t>20</a:t>
            </a:r>
          </a:p>
        </p:txBody>
      </p:sp>
      <p:sp>
        <p:nvSpPr>
          <p:cNvPr id="62" name="Rectangle à coins arrondis 61"/>
          <p:cNvSpPr/>
          <p:nvPr/>
        </p:nvSpPr>
        <p:spPr>
          <a:xfrm>
            <a:off x="738553" y="1983445"/>
            <a:ext cx="8289890" cy="1235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à coins arrondis 70"/>
          <p:cNvSpPr/>
          <p:nvPr/>
        </p:nvSpPr>
        <p:spPr>
          <a:xfrm>
            <a:off x="807636" y="2058808"/>
            <a:ext cx="1578635" cy="1002395"/>
          </a:xfrm>
          <a:prstGeom prst="roundRect">
            <a:avLst>
              <a:gd name="adj" fmla="val 25969"/>
            </a:avLst>
          </a:prstGeom>
          <a:gradFill flip="none" rotWithShape="1">
            <a:gsLst>
              <a:gs pos="25000">
                <a:schemeClr val="bg1"/>
              </a:gs>
              <a:gs pos="65000">
                <a:schemeClr val="accent2">
                  <a:lumMod val="40000"/>
                  <a:lumOff val="60000"/>
                </a:schemeClr>
              </a:gs>
              <a:gs pos="100000">
                <a:schemeClr val="accent2">
                  <a:lumMod val="75000"/>
                </a:schemeClr>
              </a:gs>
              <a:gs pos="100000">
                <a:schemeClr val="accent1">
                  <a:lumMod val="30000"/>
                  <a:lumOff val="70000"/>
                </a:schemeClr>
              </a:gs>
            </a:gsLst>
            <a:lin ang="8100000" scaled="1"/>
            <a:tileRect/>
          </a:gradFill>
          <a:ln>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fr-FR" sz="2400">
                <a:solidFill>
                  <a:schemeClr val="tx1"/>
                </a:solidFill>
              </a:rPr>
              <a:t>ESRF </a:t>
            </a:r>
          </a:p>
        </p:txBody>
      </p:sp>
      <p:sp>
        <p:nvSpPr>
          <p:cNvPr id="73" name="Rectangle 72"/>
          <p:cNvSpPr/>
          <p:nvPr/>
        </p:nvSpPr>
        <p:spPr>
          <a:xfrm>
            <a:off x="2920277" y="1193490"/>
            <a:ext cx="433478" cy="2070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ZoneTexte 73"/>
          <p:cNvSpPr txBox="1"/>
          <p:nvPr/>
        </p:nvSpPr>
        <p:spPr>
          <a:xfrm>
            <a:off x="3442921" y="1098077"/>
            <a:ext cx="2710999" cy="369332"/>
          </a:xfrm>
          <a:prstGeom prst="rect">
            <a:avLst/>
          </a:prstGeom>
          <a:noFill/>
        </p:spPr>
        <p:txBody>
          <a:bodyPr wrap="none" rtlCol="0">
            <a:spAutoFit/>
          </a:bodyPr>
          <a:lstStyle/>
          <a:p>
            <a:r>
              <a:rPr lang="fr-FR"/>
              <a:t>Preuve de concept réalisée</a:t>
            </a:r>
          </a:p>
        </p:txBody>
      </p:sp>
      <p:sp>
        <p:nvSpPr>
          <p:cNvPr id="75" name="Rectangle 74"/>
          <p:cNvSpPr/>
          <p:nvPr/>
        </p:nvSpPr>
        <p:spPr>
          <a:xfrm>
            <a:off x="2918120" y="1456596"/>
            <a:ext cx="433478" cy="2070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3440763" y="1361183"/>
            <a:ext cx="1954574" cy="369332"/>
          </a:xfrm>
          <a:prstGeom prst="rect">
            <a:avLst/>
          </a:prstGeom>
          <a:noFill/>
        </p:spPr>
        <p:txBody>
          <a:bodyPr wrap="none" rtlCol="0">
            <a:spAutoFit/>
          </a:bodyPr>
          <a:lstStyle/>
          <a:p>
            <a:r>
              <a:rPr lang="fr-FR"/>
              <a:t>Projet risque faible</a:t>
            </a:r>
          </a:p>
        </p:txBody>
      </p:sp>
      <p:sp>
        <p:nvSpPr>
          <p:cNvPr id="77" name="Rectangle 76"/>
          <p:cNvSpPr/>
          <p:nvPr/>
        </p:nvSpPr>
        <p:spPr>
          <a:xfrm>
            <a:off x="2921367" y="1739112"/>
            <a:ext cx="433478" cy="20703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p:cNvSpPr txBox="1"/>
          <p:nvPr/>
        </p:nvSpPr>
        <p:spPr>
          <a:xfrm>
            <a:off x="3438607" y="1637228"/>
            <a:ext cx="2639441" cy="369332"/>
          </a:xfrm>
          <a:prstGeom prst="rect">
            <a:avLst/>
          </a:prstGeom>
          <a:noFill/>
        </p:spPr>
        <p:txBody>
          <a:bodyPr wrap="none" rtlCol="0">
            <a:spAutoFit/>
          </a:bodyPr>
          <a:lstStyle/>
          <a:p>
            <a:r>
              <a:rPr lang="fr-FR"/>
              <a:t>Projet risque moyen à fort</a:t>
            </a:r>
          </a:p>
        </p:txBody>
      </p:sp>
      <p:sp>
        <p:nvSpPr>
          <p:cNvPr id="46" name="ZoneTexte 45"/>
          <p:cNvSpPr txBox="1"/>
          <p:nvPr/>
        </p:nvSpPr>
        <p:spPr>
          <a:xfrm>
            <a:off x="6453931" y="3286725"/>
            <a:ext cx="1510350" cy="369332"/>
          </a:xfrm>
          <a:prstGeom prst="rect">
            <a:avLst/>
          </a:prstGeom>
          <a:noFill/>
        </p:spPr>
        <p:txBody>
          <a:bodyPr wrap="none" rtlCol="0">
            <a:spAutoFit/>
          </a:bodyPr>
          <a:lstStyle/>
          <a:p>
            <a:pPr algn="ctr"/>
            <a:r>
              <a:rPr lang="fr-FR" b="1">
                <a:solidFill>
                  <a:srgbClr val="0070C0"/>
                </a:solidFill>
              </a:rPr>
              <a:t>WP 2 &amp; 3 &amp; 4 </a:t>
            </a:r>
          </a:p>
        </p:txBody>
      </p:sp>
      <p:sp>
        <p:nvSpPr>
          <p:cNvPr id="63" name="ZoneTexte 62"/>
          <p:cNvSpPr txBox="1"/>
          <p:nvPr/>
        </p:nvSpPr>
        <p:spPr>
          <a:xfrm>
            <a:off x="6462723" y="1969136"/>
            <a:ext cx="1510350" cy="369332"/>
          </a:xfrm>
          <a:prstGeom prst="rect">
            <a:avLst/>
          </a:prstGeom>
          <a:noFill/>
        </p:spPr>
        <p:txBody>
          <a:bodyPr wrap="none" rtlCol="0">
            <a:spAutoFit/>
          </a:bodyPr>
          <a:lstStyle/>
          <a:p>
            <a:pPr algn="ctr"/>
            <a:r>
              <a:rPr lang="fr-FR" b="1">
                <a:solidFill>
                  <a:srgbClr val="0070C0"/>
                </a:solidFill>
              </a:rPr>
              <a:t>WP 1 &amp; 3 &amp; 4 </a:t>
            </a:r>
          </a:p>
        </p:txBody>
      </p:sp>
      <p:pic>
        <p:nvPicPr>
          <p:cNvPr id="8" name="Image 7"/>
          <p:cNvPicPr>
            <a:picLocks noChangeAspect="1"/>
          </p:cNvPicPr>
          <p:nvPr/>
        </p:nvPicPr>
        <p:blipFill>
          <a:blip r:embed="rId2"/>
          <a:stretch>
            <a:fillRect/>
          </a:stretch>
        </p:blipFill>
        <p:spPr>
          <a:xfrm>
            <a:off x="6227379" y="2236177"/>
            <a:ext cx="2089783" cy="944894"/>
          </a:xfrm>
          <a:prstGeom prst="rect">
            <a:avLst/>
          </a:prstGeom>
        </p:spPr>
      </p:pic>
      <p:pic>
        <p:nvPicPr>
          <p:cNvPr id="9" name="Image 8"/>
          <p:cNvPicPr>
            <a:picLocks noChangeAspect="1"/>
          </p:cNvPicPr>
          <p:nvPr/>
        </p:nvPicPr>
        <p:blipFill>
          <a:blip r:embed="rId3"/>
          <a:stretch>
            <a:fillRect/>
          </a:stretch>
        </p:blipFill>
        <p:spPr>
          <a:xfrm>
            <a:off x="5588876" y="3670172"/>
            <a:ext cx="1739486" cy="644829"/>
          </a:xfrm>
          <a:prstGeom prst="rect">
            <a:avLst/>
          </a:prstGeom>
        </p:spPr>
      </p:pic>
      <p:pic>
        <p:nvPicPr>
          <p:cNvPr id="17" name="Image 16"/>
          <p:cNvPicPr>
            <a:picLocks noChangeAspect="1"/>
          </p:cNvPicPr>
          <p:nvPr/>
        </p:nvPicPr>
        <p:blipFill>
          <a:blip r:embed="rId4"/>
          <a:stretch>
            <a:fillRect/>
          </a:stretch>
        </p:blipFill>
        <p:spPr>
          <a:xfrm>
            <a:off x="7315201" y="3611591"/>
            <a:ext cx="1666400" cy="697027"/>
          </a:xfrm>
          <a:prstGeom prst="rect">
            <a:avLst/>
          </a:prstGeom>
        </p:spPr>
      </p:pic>
      <p:sp>
        <p:nvSpPr>
          <p:cNvPr id="40" name="Titre 1">
            <a:extLst>
              <a:ext uri="{FF2B5EF4-FFF2-40B4-BE49-F238E27FC236}">
                <a16:creationId xmlns:a16="http://schemas.microsoft.com/office/drawing/2014/main" id="{B4B6C989-0607-4332-971B-32D4185183A5}"/>
              </a:ext>
            </a:extLst>
          </p:cNvPr>
          <p:cNvSpPr>
            <a:spLocks noGrp="1"/>
          </p:cNvSpPr>
          <p:nvPr>
            <p:ph type="title"/>
          </p:nvPr>
        </p:nvSpPr>
        <p:spPr>
          <a:xfrm>
            <a:off x="1738313" y="-84138"/>
            <a:ext cx="7586662" cy="1141413"/>
          </a:xfrm>
        </p:spPr>
        <p:txBody>
          <a:bodyPr/>
          <a:lstStyle/>
          <a:p>
            <a:pPr eaLnBrk="1" hangingPunct="1"/>
            <a:r>
              <a:rPr lang="fr-FR" altLang="fr-FR" sz="3600" dirty="0">
                <a:solidFill>
                  <a:schemeClr val="bg1"/>
                </a:solidFill>
              </a:rPr>
              <a:t>Objectifs scientifiques et techniques</a:t>
            </a:r>
          </a:p>
        </p:txBody>
      </p:sp>
    </p:spTree>
    <p:extLst>
      <p:ext uri="{BB962C8B-B14F-4D97-AF65-F5344CB8AC3E}">
        <p14:creationId xmlns:p14="http://schemas.microsoft.com/office/powerpoint/2010/main" val="3645674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04" y="1400344"/>
            <a:ext cx="1488186" cy="53132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FA</a:t>
            </a:r>
            <a:endParaRPr lang="fr-FR" dirty="0">
              <a:solidFill>
                <a:schemeClr val="tx1"/>
              </a:solidFill>
            </a:endParaRPr>
          </a:p>
        </p:txBody>
      </p:sp>
      <p:sp>
        <p:nvSpPr>
          <p:cNvPr id="5" name="Rectangle 4"/>
          <p:cNvSpPr/>
          <p:nvPr/>
        </p:nvSpPr>
        <p:spPr>
          <a:xfrm>
            <a:off x="260604" y="2028994"/>
            <a:ext cx="1488186" cy="53132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trike="dblStrike" dirty="0" smtClean="0">
                <a:solidFill>
                  <a:schemeClr val="bg1">
                    <a:lumMod val="75000"/>
                  </a:schemeClr>
                </a:solidFill>
              </a:rPr>
              <a:t>FAR</a:t>
            </a:r>
            <a:endParaRPr lang="fr-FR" strike="dblStrike" dirty="0">
              <a:solidFill>
                <a:schemeClr val="bg1">
                  <a:lumMod val="75000"/>
                </a:schemeClr>
              </a:solidFill>
            </a:endParaRPr>
          </a:p>
        </p:txBody>
      </p:sp>
      <p:sp>
        <p:nvSpPr>
          <p:cNvPr id="6" name="Rectangle 5"/>
          <p:cNvSpPr/>
          <p:nvPr/>
        </p:nvSpPr>
        <p:spPr>
          <a:xfrm>
            <a:off x="260604" y="2657644"/>
            <a:ext cx="1488186" cy="53132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trike="dblStrike" dirty="0" smtClean="0">
                <a:solidFill>
                  <a:schemeClr val="bg1">
                    <a:lumMod val="75000"/>
                  </a:schemeClr>
                </a:solidFill>
              </a:rPr>
              <a:t>ASAP</a:t>
            </a:r>
            <a:endParaRPr lang="fr-FR" strike="dblStrike" dirty="0">
              <a:solidFill>
                <a:schemeClr val="bg1">
                  <a:lumMod val="75000"/>
                </a:schemeClr>
              </a:solidFill>
            </a:endParaRPr>
          </a:p>
        </p:txBody>
      </p:sp>
      <p:sp>
        <p:nvSpPr>
          <p:cNvPr id="7" name="Rectangle 6"/>
          <p:cNvSpPr/>
          <p:nvPr/>
        </p:nvSpPr>
        <p:spPr>
          <a:xfrm>
            <a:off x="260604" y="3286294"/>
            <a:ext cx="1488186" cy="5313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Film Pb </a:t>
            </a:r>
            <a:endParaRPr lang="fr-FR" dirty="0">
              <a:solidFill>
                <a:schemeClr val="tx1"/>
              </a:solidFill>
            </a:endParaRPr>
          </a:p>
        </p:txBody>
      </p:sp>
      <p:sp>
        <p:nvSpPr>
          <p:cNvPr id="8" name="Rectangle 7"/>
          <p:cNvSpPr/>
          <p:nvPr/>
        </p:nvSpPr>
        <p:spPr>
          <a:xfrm>
            <a:off x="260604" y="3914944"/>
            <a:ext cx="1488186" cy="5839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Percage</a:t>
            </a:r>
            <a:r>
              <a:rPr lang="fr-FR" dirty="0" smtClean="0">
                <a:solidFill>
                  <a:schemeClr val="tx1"/>
                </a:solidFill>
              </a:rPr>
              <a:t> FIB Pb</a:t>
            </a:r>
            <a:endParaRPr lang="fr-FR" dirty="0">
              <a:solidFill>
                <a:schemeClr val="tx1"/>
              </a:solidFill>
            </a:endParaRPr>
          </a:p>
        </p:txBody>
      </p:sp>
      <p:sp>
        <p:nvSpPr>
          <p:cNvPr id="9" name="Rectangle 8"/>
          <p:cNvSpPr/>
          <p:nvPr/>
        </p:nvSpPr>
        <p:spPr>
          <a:xfrm>
            <a:off x="260604" y="5256826"/>
            <a:ext cx="1488186" cy="64105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trike="dblStrike" dirty="0" smtClean="0">
                <a:solidFill>
                  <a:schemeClr val="bg1">
                    <a:lumMod val="75000"/>
                  </a:schemeClr>
                </a:solidFill>
              </a:rPr>
              <a:t>Pose </a:t>
            </a:r>
          </a:p>
          <a:p>
            <a:pPr algn="ctr"/>
            <a:r>
              <a:rPr lang="fr-FR" strike="dblStrike" dirty="0" smtClean="0">
                <a:solidFill>
                  <a:schemeClr val="bg1">
                    <a:lumMod val="75000"/>
                  </a:schemeClr>
                </a:solidFill>
              </a:rPr>
              <a:t>cache en Pb</a:t>
            </a:r>
            <a:endParaRPr lang="fr-FR" strike="dblStrike" dirty="0">
              <a:solidFill>
                <a:schemeClr val="bg1">
                  <a:lumMod val="75000"/>
                </a:schemeClr>
              </a:solidFill>
            </a:endParaRPr>
          </a:p>
        </p:txBody>
      </p:sp>
      <p:sp>
        <p:nvSpPr>
          <p:cNvPr id="34" name="Rectangle 33"/>
          <p:cNvSpPr/>
          <p:nvPr/>
        </p:nvSpPr>
        <p:spPr>
          <a:xfrm>
            <a:off x="260604" y="4592743"/>
            <a:ext cx="1488186" cy="5781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trike="dblStrike" dirty="0" smtClean="0">
                <a:solidFill>
                  <a:schemeClr val="bg1">
                    <a:lumMod val="75000"/>
                  </a:schemeClr>
                </a:solidFill>
              </a:rPr>
              <a:t>préparation</a:t>
            </a:r>
          </a:p>
          <a:p>
            <a:pPr algn="ctr"/>
            <a:r>
              <a:rPr lang="fr-FR" strike="dblStrike" dirty="0" smtClean="0">
                <a:solidFill>
                  <a:schemeClr val="bg1">
                    <a:lumMod val="75000"/>
                  </a:schemeClr>
                </a:solidFill>
              </a:rPr>
              <a:t>cache en Pb</a:t>
            </a:r>
            <a:endParaRPr lang="fr-FR" strike="dblStrike" dirty="0">
              <a:solidFill>
                <a:schemeClr val="bg1">
                  <a:lumMod val="75000"/>
                </a:schemeClr>
              </a:solidFill>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40898" t="1151" r="43548" b="24763"/>
          <a:stretch/>
        </p:blipFill>
        <p:spPr>
          <a:xfrm rot="5400000">
            <a:off x="3405653" y="-191133"/>
            <a:ext cx="924519" cy="4055307"/>
          </a:xfrm>
          <a:prstGeom prst="rect">
            <a:avLst/>
          </a:prstGeom>
        </p:spPr>
      </p:pic>
      <p:sp>
        <p:nvSpPr>
          <p:cNvPr id="11" name="ZoneTexte 10"/>
          <p:cNvSpPr txBox="1"/>
          <p:nvPr/>
        </p:nvSpPr>
        <p:spPr>
          <a:xfrm>
            <a:off x="6105892" y="1374261"/>
            <a:ext cx="2421590" cy="3139321"/>
          </a:xfrm>
          <a:prstGeom prst="rect">
            <a:avLst/>
          </a:prstGeom>
          <a:noFill/>
        </p:spPr>
        <p:txBody>
          <a:bodyPr wrap="square" rtlCol="0">
            <a:spAutoFit/>
          </a:bodyPr>
          <a:lstStyle/>
          <a:p>
            <a:r>
              <a:rPr lang="fr-FR" dirty="0" err="1" smtClean="0"/>
              <a:t>Percage</a:t>
            </a:r>
            <a:r>
              <a:rPr lang="fr-FR" dirty="0" smtClean="0"/>
              <a:t> en application SI au FIB</a:t>
            </a:r>
          </a:p>
          <a:p>
            <a:r>
              <a:rPr lang="fr-FR" dirty="0" smtClean="0"/>
              <a:t>Avec profondeur demandé de 300µm sauf pour trou 1 (200µm) et trou 5 (400µm)</a:t>
            </a:r>
          </a:p>
          <a:p>
            <a:endParaRPr lang="fr-FR" dirty="0"/>
          </a:p>
          <a:p>
            <a:r>
              <a:rPr lang="fr-FR" dirty="0" smtClean="0"/>
              <a:t>Radiographie </a:t>
            </a:r>
          </a:p>
          <a:p>
            <a:r>
              <a:rPr lang="fr-FR" dirty="0" smtClean="0"/>
              <a:t>40kV / 1.8W / No </a:t>
            </a:r>
            <a:r>
              <a:rPr lang="fr-FR" dirty="0" err="1" smtClean="0"/>
              <a:t>Filter</a:t>
            </a:r>
            <a:endParaRPr lang="fr-FR" dirty="0" smtClean="0"/>
          </a:p>
          <a:p>
            <a:r>
              <a:rPr lang="fr-FR" dirty="0" smtClean="0"/>
              <a:t>1</a:t>
            </a:r>
            <a:r>
              <a:rPr lang="fr-FR" baseline="30000" dirty="0" smtClean="0"/>
              <a:t>ère</a:t>
            </a:r>
            <a:r>
              <a:rPr lang="fr-FR" dirty="0" smtClean="0"/>
              <a:t> faute au bout 2h10 </a:t>
            </a:r>
            <a:endParaRPr lang="fr-FR" dirty="0"/>
          </a:p>
        </p:txBody>
      </p:sp>
      <p:sp>
        <p:nvSpPr>
          <p:cNvPr id="12" name="ZoneTexte 11"/>
          <p:cNvSpPr txBox="1"/>
          <p:nvPr/>
        </p:nvSpPr>
        <p:spPr>
          <a:xfrm>
            <a:off x="2503170" y="1405292"/>
            <a:ext cx="301686" cy="369332"/>
          </a:xfrm>
          <a:prstGeom prst="rect">
            <a:avLst/>
          </a:prstGeom>
          <a:noFill/>
        </p:spPr>
        <p:txBody>
          <a:bodyPr wrap="none" rtlCol="0">
            <a:spAutoFit/>
          </a:bodyPr>
          <a:lstStyle/>
          <a:p>
            <a:r>
              <a:rPr lang="fr-FR" dirty="0" smtClean="0">
                <a:solidFill>
                  <a:schemeClr val="bg1"/>
                </a:solidFill>
              </a:rPr>
              <a:t>1</a:t>
            </a:r>
            <a:endParaRPr lang="fr-FR" dirty="0">
              <a:solidFill>
                <a:schemeClr val="bg1"/>
              </a:solidFill>
            </a:endParaRPr>
          </a:p>
        </p:txBody>
      </p:sp>
      <p:sp>
        <p:nvSpPr>
          <p:cNvPr id="36" name="ZoneTexte 35"/>
          <p:cNvSpPr txBox="1"/>
          <p:nvPr/>
        </p:nvSpPr>
        <p:spPr>
          <a:xfrm>
            <a:off x="3754780" y="1400345"/>
            <a:ext cx="301686" cy="369332"/>
          </a:xfrm>
          <a:prstGeom prst="rect">
            <a:avLst/>
          </a:prstGeom>
          <a:noFill/>
        </p:spPr>
        <p:txBody>
          <a:bodyPr wrap="none" rtlCol="0">
            <a:spAutoFit/>
          </a:bodyPr>
          <a:lstStyle/>
          <a:p>
            <a:r>
              <a:rPr lang="fr-FR" dirty="0">
                <a:solidFill>
                  <a:schemeClr val="bg1"/>
                </a:solidFill>
              </a:rPr>
              <a:t>2</a:t>
            </a:r>
          </a:p>
        </p:txBody>
      </p:sp>
      <p:sp>
        <p:nvSpPr>
          <p:cNvPr id="42" name="ZoneTexte 41"/>
          <p:cNvSpPr txBox="1"/>
          <p:nvPr/>
        </p:nvSpPr>
        <p:spPr>
          <a:xfrm>
            <a:off x="4232518" y="1405109"/>
            <a:ext cx="301686" cy="369332"/>
          </a:xfrm>
          <a:prstGeom prst="rect">
            <a:avLst/>
          </a:prstGeom>
          <a:noFill/>
        </p:spPr>
        <p:txBody>
          <a:bodyPr wrap="none" rtlCol="0">
            <a:spAutoFit/>
          </a:bodyPr>
          <a:lstStyle/>
          <a:p>
            <a:r>
              <a:rPr lang="fr-FR" dirty="0" smtClean="0">
                <a:solidFill>
                  <a:schemeClr val="bg1"/>
                </a:solidFill>
              </a:rPr>
              <a:t>3</a:t>
            </a:r>
            <a:endParaRPr lang="fr-FR" dirty="0">
              <a:solidFill>
                <a:schemeClr val="bg1"/>
              </a:solidFill>
            </a:endParaRPr>
          </a:p>
        </p:txBody>
      </p:sp>
      <p:sp>
        <p:nvSpPr>
          <p:cNvPr id="43" name="ZoneTexte 42"/>
          <p:cNvSpPr txBox="1"/>
          <p:nvPr/>
        </p:nvSpPr>
        <p:spPr>
          <a:xfrm>
            <a:off x="4623460" y="1404917"/>
            <a:ext cx="301686" cy="369332"/>
          </a:xfrm>
          <a:prstGeom prst="rect">
            <a:avLst/>
          </a:prstGeom>
          <a:noFill/>
        </p:spPr>
        <p:txBody>
          <a:bodyPr wrap="none" rtlCol="0">
            <a:spAutoFit/>
          </a:bodyPr>
          <a:lstStyle/>
          <a:p>
            <a:r>
              <a:rPr lang="fr-FR" dirty="0" smtClean="0">
                <a:solidFill>
                  <a:schemeClr val="bg1"/>
                </a:solidFill>
              </a:rPr>
              <a:t>4</a:t>
            </a:r>
            <a:endParaRPr lang="fr-FR" dirty="0">
              <a:solidFill>
                <a:schemeClr val="bg1"/>
              </a:solidFill>
            </a:endParaRPr>
          </a:p>
        </p:txBody>
      </p:sp>
      <p:sp>
        <p:nvSpPr>
          <p:cNvPr id="44" name="ZoneTexte 43"/>
          <p:cNvSpPr txBox="1"/>
          <p:nvPr/>
        </p:nvSpPr>
        <p:spPr>
          <a:xfrm>
            <a:off x="5060050" y="1409681"/>
            <a:ext cx="301686" cy="369332"/>
          </a:xfrm>
          <a:prstGeom prst="rect">
            <a:avLst/>
          </a:prstGeom>
          <a:noFill/>
        </p:spPr>
        <p:txBody>
          <a:bodyPr wrap="none" rtlCol="0">
            <a:spAutoFit/>
          </a:bodyPr>
          <a:lstStyle/>
          <a:p>
            <a:r>
              <a:rPr lang="fr-FR" dirty="0">
                <a:solidFill>
                  <a:schemeClr val="bg1"/>
                </a:solidFill>
              </a:rPr>
              <a:t>5</a:t>
            </a:r>
          </a:p>
        </p:txBody>
      </p:sp>
      <p:sp>
        <p:nvSpPr>
          <p:cNvPr id="46" name="ZoneTexte 45"/>
          <p:cNvSpPr txBox="1"/>
          <p:nvPr/>
        </p:nvSpPr>
        <p:spPr>
          <a:xfrm>
            <a:off x="5448670" y="1414253"/>
            <a:ext cx="301686" cy="369332"/>
          </a:xfrm>
          <a:prstGeom prst="rect">
            <a:avLst/>
          </a:prstGeom>
          <a:noFill/>
        </p:spPr>
        <p:txBody>
          <a:bodyPr wrap="none" rtlCol="0">
            <a:spAutoFit/>
          </a:bodyPr>
          <a:lstStyle/>
          <a:p>
            <a:r>
              <a:rPr lang="fr-FR" dirty="0" smtClean="0">
                <a:solidFill>
                  <a:schemeClr val="bg1"/>
                </a:solidFill>
              </a:rPr>
              <a:t>6</a:t>
            </a:r>
            <a:endParaRPr lang="fr-FR" dirty="0">
              <a:solidFill>
                <a:schemeClr val="bg1"/>
              </a:solidFill>
            </a:endParaRPr>
          </a:p>
        </p:txBody>
      </p:sp>
      <p:pic>
        <p:nvPicPr>
          <p:cNvPr id="18" name="Image 17"/>
          <p:cNvPicPr>
            <a:picLocks noChangeAspect="1"/>
          </p:cNvPicPr>
          <p:nvPr/>
        </p:nvPicPr>
        <p:blipFill rotWithShape="1">
          <a:blip r:embed="rId3"/>
          <a:srcRect t="12726" r="16809" b="26761"/>
          <a:stretch/>
        </p:blipFill>
        <p:spPr>
          <a:xfrm>
            <a:off x="1841728" y="2383901"/>
            <a:ext cx="4016152" cy="995901"/>
          </a:xfrm>
          <a:prstGeom prst="rect">
            <a:avLst/>
          </a:prstGeom>
        </p:spPr>
      </p:pic>
      <p:sp>
        <p:nvSpPr>
          <p:cNvPr id="17" name="ZoneTexte 16"/>
          <p:cNvSpPr txBox="1"/>
          <p:nvPr/>
        </p:nvSpPr>
        <p:spPr>
          <a:xfrm>
            <a:off x="5857880" y="4592743"/>
            <a:ext cx="2854051" cy="2031325"/>
          </a:xfrm>
          <a:prstGeom prst="rect">
            <a:avLst/>
          </a:prstGeom>
          <a:noFill/>
        </p:spPr>
        <p:txBody>
          <a:bodyPr wrap="none" rtlCol="0">
            <a:spAutoFit/>
          </a:bodyPr>
          <a:lstStyle/>
          <a:p>
            <a:r>
              <a:rPr lang="fr-FR" dirty="0" smtClean="0"/>
              <a:t>Fautes single bit</a:t>
            </a:r>
          </a:p>
          <a:p>
            <a:r>
              <a:rPr lang="fr-FR" dirty="0" smtClean="0"/>
              <a:t>dans les trous 4, 6, 2, 1 :</a:t>
            </a:r>
          </a:p>
          <a:p>
            <a:r>
              <a:rPr lang="fr-FR" dirty="0" smtClean="0"/>
              <a:t>Trou 4 : 8000 secondes</a:t>
            </a:r>
          </a:p>
          <a:p>
            <a:r>
              <a:rPr lang="fr-FR" dirty="0" smtClean="0"/>
              <a:t>Trou 6 : +4800 s</a:t>
            </a:r>
          </a:p>
          <a:p>
            <a:r>
              <a:rPr lang="fr-FR" dirty="0" smtClean="0"/>
              <a:t>Trou 2 : +3500 s</a:t>
            </a:r>
          </a:p>
          <a:p>
            <a:r>
              <a:rPr lang="fr-FR" dirty="0" smtClean="0"/>
              <a:t>Trou 1 : +500 s</a:t>
            </a:r>
          </a:p>
          <a:p>
            <a:r>
              <a:rPr lang="fr-FR" dirty="0" smtClean="0"/>
              <a:t>Pas de fautes dans trous 3, 5</a:t>
            </a:r>
          </a:p>
        </p:txBody>
      </p:sp>
      <p:pic>
        <p:nvPicPr>
          <p:cNvPr id="21" name="Picture 2" descr="SI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399" y="602100"/>
            <a:ext cx="1177544" cy="7721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EA-Le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7875"/>
            <a:ext cx="2009775" cy="8763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1345379" y="196740"/>
            <a:ext cx="7429341" cy="461665"/>
          </a:xfrm>
          <a:prstGeom prst="rect">
            <a:avLst/>
          </a:prstGeom>
          <a:noFill/>
        </p:spPr>
        <p:txBody>
          <a:bodyPr wrap="none" rtlCol="0">
            <a:spAutoFit/>
          </a:bodyPr>
          <a:lstStyle/>
          <a:p>
            <a:pPr defTabSz="685800" eaLnBrk="1" fontAlgn="auto" hangingPunct="1">
              <a:spcBef>
                <a:spcPts val="0"/>
              </a:spcBef>
              <a:spcAft>
                <a:spcPts val="0"/>
              </a:spcAft>
            </a:pPr>
            <a:r>
              <a:rPr lang="fr-FR" sz="2400" b="1" dirty="0" smtClean="0">
                <a:solidFill>
                  <a:prstClr val="black"/>
                </a:solidFill>
                <a:latin typeface="Calibri" panose="020F0502020204030204"/>
                <a:cs typeface="+mn-cs"/>
              </a:rPr>
              <a:t>WP2: RX de laboratoire sur composant ATMEGA (350nm)</a:t>
            </a:r>
            <a:endParaRPr lang="fr-FR" sz="2400" b="1" dirty="0">
              <a:solidFill>
                <a:prstClr val="black"/>
              </a:solidFill>
              <a:latin typeface="Calibri" panose="020F0502020204030204"/>
              <a:cs typeface="+mn-cs"/>
            </a:endParaRPr>
          </a:p>
        </p:txBody>
      </p:sp>
    </p:spTree>
    <p:extLst>
      <p:ext uri="{BB962C8B-B14F-4D97-AF65-F5344CB8AC3E}">
        <p14:creationId xmlns:p14="http://schemas.microsoft.com/office/powerpoint/2010/main" val="36652973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b="54947"/>
          <a:stretch/>
        </p:blipFill>
        <p:spPr>
          <a:xfrm>
            <a:off x="4937760" y="2377779"/>
            <a:ext cx="3813965" cy="824907"/>
          </a:xfrm>
          <a:prstGeom prst="rect">
            <a:avLst/>
          </a:prstGeom>
        </p:spPr>
      </p:pic>
      <p:pic>
        <p:nvPicPr>
          <p:cNvPr id="3" name="Image 2"/>
          <p:cNvPicPr>
            <a:picLocks noChangeAspect="1"/>
          </p:cNvPicPr>
          <p:nvPr/>
        </p:nvPicPr>
        <p:blipFill>
          <a:blip r:embed="rId3"/>
          <a:stretch>
            <a:fillRect/>
          </a:stretch>
        </p:blipFill>
        <p:spPr>
          <a:xfrm>
            <a:off x="611027" y="1062990"/>
            <a:ext cx="4056015" cy="2238566"/>
          </a:xfrm>
          <a:prstGeom prst="rect">
            <a:avLst/>
          </a:prstGeom>
        </p:spPr>
      </p:pic>
      <p:cxnSp>
        <p:nvCxnSpPr>
          <p:cNvPr id="5" name="Connecteur droit 4"/>
          <p:cNvCxnSpPr/>
          <p:nvPr/>
        </p:nvCxnSpPr>
        <p:spPr>
          <a:xfrm flipV="1">
            <a:off x="1769364" y="2154841"/>
            <a:ext cx="2345436" cy="27432"/>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1767078" y="2083975"/>
            <a:ext cx="2345436" cy="27432"/>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p:nvPicPr>
        <p:blipFill rotWithShape="1">
          <a:blip r:embed="rId2"/>
          <a:srcRect t="54541"/>
          <a:stretch/>
        </p:blipFill>
        <p:spPr>
          <a:xfrm>
            <a:off x="4937760" y="1279070"/>
            <a:ext cx="3813965" cy="832337"/>
          </a:xfrm>
          <a:prstGeom prst="rect">
            <a:avLst/>
          </a:prstGeom>
        </p:spPr>
      </p:pic>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l="10764" t="30400" r="12355" b="28267"/>
          <a:stretch/>
        </p:blipFill>
        <p:spPr>
          <a:xfrm>
            <a:off x="369787" y="3723269"/>
            <a:ext cx="5530100" cy="2172790"/>
          </a:xfrm>
          <a:prstGeom prst="rect">
            <a:avLst/>
          </a:prstGeom>
        </p:spPr>
      </p:pic>
      <p:cxnSp>
        <p:nvCxnSpPr>
          <p:cNvPr id="11" name="Connecteur droit avec flèche 10"/>
          <p:cNvCxnSpPr/>
          <p:nvPr/>
        </p:nvCxnSpPr>
        <p:spPr>
          <a:xfrm flipV="1">
            <a:off x="4169664" y="1844802"/>
            <a:ext cx="768096" cy="2391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112514" y="2154841"/>
            <a:ext cx="825246" cy="348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5755907" y="3929009"/>
            <a:ext cx="3243469" cy="2585323"/>
          </a:xfrm>
          <a:prstGeom prst="rect">
            <a:avLst/>
          </a:prstGeom>
          <a:noFill/>
        </p:spPr>
        <p:txBody>
          <a:bodyPr wrap="square" rtlCol="0">
            <a:spAutoFit/>
          </a:bodyPr>
          <a:lstStyle/>
          <a:p>
            <a:pPr marL="257175" indent="-257175" defTabSz="685800" eaLnBrk="1" fontAlgn="auto" hangingPunct="1">
              <a:spcBef>
                <a:spcPts val="0"/>
              </a:spcBef>
              <a:spcAft>
                <a:spcPts val="0"/>
              </a:spcAft>
              <a:buFont typeface="Wingdings" panose="05000000000000000000" pitchFamily="2" charset="2"/>
              <a:buChar char="Ø"/>
            </a:pPr>
            <a:r>
              <a:rPr lang="fr-FR" dirty="0">
                <a:solidFill>
                  <a:prstClr val="black"/>
                </a:solidFill>
                <a:latin typeface="Calibri" panose="020F0502020204030204"/>
                <a:cs typeface="+mn-cs"/>
              </a:rPr>
              <a:t>Tomographie sur composants à 3µm</a:t>
            </a:r>
          </a:p>
          <a:p>
            <a:pPr marL="257175" indent="-257175" defTabSz="685800" eaLnBrk="1" fontAlgn="auto" hangingPunct="1">
              <a:spcBef>
                <a:spcPts val="0"/>
              </a:spcBef>
              <a:spcAft>
                <a:spcPts val="0"/>
              </a:spcAft>
              <a:buFont typeface="Wingdings" panose="05000000000000000000" pitchFamily="2" charset="2"/>
              <a:buChar char="Ø"/>
            </a:pPr>
            <a:r>
              <a:rPr lang="fr-FR" dirty="0">
                <a:solidFill>
                  <a:prstClr val="black"/>
                </a:solidFill>
                <a:latin typeface="Calibri" panose="020F0502020204030204"/>
                <a:cs typeface="+mn-cs"/>
              </a:rPr>
              <a:t>Trous de profondeur 50µm environ</a:t>
            </a:r>
          </a:p>
          <a:p>
            <a:pPr marL="257175" indent="-257175" defTabSz="685800" eaLnBrk="1" fontAlgn="auto" hangingPunct="1">
              <a:spcBef>
                <a:spcPts val="0"/>
              </a:spcBef>
              <a:spcAft>
                <a:spcPts val="0"/>
              </a:spcAft>
              <a:buFont typeface="Wingdings" panose="05000000000000000000" pitchFamily="2" charset="2"/>
              <a:buChar char="Ø"/>
            </a:pPr>
            <a:r>
              <a:rPr lang="fr-FR" dirty="0">
                <a:solidFill>
                  <a:prstClr val="black"/>
                </a:solidFill>
                <a:latin typeface="Calibri" panose="020F0502020204030204"/>
                <a:cs typeface="+mn-cs"/>
              </a:rPr>
              <a:t>Trou1 : carré correct</a:t>
            </a:r>
          </a:p>
          <a:p>
            <a:pPr marL="257175" indent="-257175" defTabSz="685800" eaLnBrk="1" fontAlgn="auto" hangingPunct="1">
              <a:spcBef>
                <a:spcPts val="0"/>
              </a:spcBef>
              <a:spcAft>
                <a:spcPts val="0"/>
              </a:spcAft>
              <a:buFont typeface="Wingdings" panose="05000000000000000000" pitchFamily="2" charset="2"/>
              <a:buChar char="Ø"/>
            </a:pPr>
            <a:r>
              <a:rPr lang="fr-FR" dirty="0">
                <a:solidFill>
                  <a:prstClr val="black"/>
                </a:solidFill>
                <a:latin typeface="Calibri" panose="020F0502020204030204"/>
                <a:cs typeface="+mn-cs"/>
              </a:rPr>
              <a:t>Les autres trous sont plutôt coniques</a:t>
            </a:r>
          </a:p>
          <a:p>
            <a:pPr marL="257175" indent="-257175" defTabSz="685800" eaLnBrk="1" fontAlgn="auto" hangingPunct="1">
              <a:spcBef>
                <a:spcPts val="0"/>
              </a:spcBef>
              <a:spcAft>
                <a:spcPts val="0"/>
              </a:spcAft>
              <a:buFont typeface="Wingdings" panose="05000000000000000000" pitchFamily="2" charset="2"/>
              <a:buChar char="Ø"/>
            </a:pPr>
            <a:r>
              <a:rPr lang="fr-FR" dirty="0">
                <a:solidFill>
                  <a:prstClr val="black"/>
                </a:solidFill>
                <a:latin typeface="Calibri" panose="020F0502020204030204"/>
                <a:cs typeface="+mn-cs"/>
              </a:rPr>
              <a:t>Les trous sont à environ 2mm du composant (pas de ASAP)</a:t>
            </a:r>
          </a:p>
        </p:txBody>
      </p:sp>
      <p:pic>
        <p:nvPicPr>
          <p:cNvPr id="13" name="Picture 2" descr="SI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880" y="463475"/>
            <a:ext cx="1177544" cy="7721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EA-Let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5" y="73731"/>
            <a:ext cx="2009775"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345379" y="196740"/>
            <a:ext cx="7429341" cy="461665"/>
          </a:xfrm>
          <a:prstGeom prst="rect">
            <a:avLst/>
          </a:prstGeom>
          <a:noFill/>
        </p:spPr>
        <p:txBody>
          <a:bodyPr wrap="none" rtlCol="0">
            <a:spAutoFit/>
          </a:bodyPr>
          <a:lstStyle/>
          <a:p>
            <a:pPr defTabSz="685800" eaLnBrk="1" fontAlgn="auto" hangingPunct="1">
              <a:spcBef>
                <a:spcPts val="0"/>
              </a:spcBef>
              <a:spcAft>
                <a:spcPts val="0"/>
              </a:spcAft>
            </a:pPr>
            <a:r>
              <a:rPr lang="fr-FR" sz="2400" b="1" dirty="0" smtClean="0">
                <a:solidFill>
                  <a:prstClr val="black"/>
                </a:solidFill>
                <a:latin typeface="Calibri" panose="020F0502020204030204"/>
                <a:cs typeface="+mn-cs"/>
              </a:rPr>
              <a:t>WP2: RX de laboratoire sur composant ATMEGA (350nm)</a:t>
            </a:r>
            <a:endParaRPr lang="fr-FR" sz="2400" b="1" dirty="0">
              <a:solidFill>
                <a:prstClr val="black"/>
              </a:solidFill>
              <a:latin typeface="Calibri" panose="020F0502020204030204"/>
              <a:cs typeface="+mn-cs"/>
            </a:endParaRPr>
          </a:p>
        </p:txBody>
      </p:sp>
    </p:spTree>
    <p:extLst>
      <p:ext uri="{BB962C8B-B14F-4D97-AF65-F5344CB8AC3E}">
        <p14:creationId xmlns:p14="http://schemas.microsoft.com/office/powerpoint/2010/main" val="3865774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8495" y="1136072"/>
            <a:ext cx="7014375" cy="4958759"/>
          </a:xfrm>
          <a:prstGeom prst="rect">
            <a:avLst/>
          </a:prstGeom>
        </p:spPr>
      </p:pic>
      <p:sp>
        <p:nvSpPr>
          <p:cNvPr id="3" name="Titre 1">
            <a:extLst>
              <a:ext uri="{FF2B5EF4-FFF2-40B4-BE49-F238E27FC236}">
                <a16:creationId xmlns:a16="http://schemas.microsoft.com/office/drawing/2014/main" id="{B4B6C989-0607-4332-971B-32D4185183A5}"/>
              </a:ext>
            </a:extLst>
          </p:cNvPr>
          <p:cNvSpPr>
            <a:spLocks noGrp="1"/>
          </p:cNvSpPr>
          <p:nvPr>
            <p:ph type="title"/>
          </p:nvPr>
        </p:nvSpPr>
        <p:spPr>
          <a:xfrm>
            <a:off x="1738313" y="-84138"/>
            <a:ext cx="7586662" cy="1141413"/>
          </a:xfrm>
        </p:spPr>
        <p:txBody>
          <a:bodyPr/>
          <a:lstStyle/>
          <a:p>
            <a:pPr eaLnBrk="1" hangingPunct="1"/>
            <a:r>
              <a:rPr lang="fr-FR" altLang="fr-FR" sz="3600" dirty="0">
                <a:solidFill>
                  <a:schemeClr val="bg1"/>
                </a:solidFill>
              </a:rPr>
              <a:t>Objectifs scientifiques et techniques</a:t>
            </a:r>
          </a:p>
        </p:txBody>
      </p:sp>
    </p:spTree>
    <p:extLst>
      <p:ext uri="{BB962C8B-B14F-4D97-AF65-F5344CB8AC3E}">
        <p14:creationId xmlns:p14="http://schemas.microsoft.com/office/powerpoint/2010/main" val="51327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gard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 Leti 16-9">
  <a:themeElements>
    <a:clrScheme name="CEA Tech">
      <a:dk1>
        <a:sysClr val="windowText" lastClr="000000"/>
      </a:dk1>
      <a:lt1>
        <a:sysClr val="window" lastClr="FFFFFF"/>
      </a:lt1>
      <a:dk2>
        <a:srgbClr val="E60019"/>
      </a:dk2>
      <a:lt2>
        <a:srgbClr val="FFFFFF"/>
      </a:lt2>
      <a:accent1>
        <a:srgbClr val="E60019"/>
      </a:accent1>
      <a:accent2>
        <a:srgbClr val="91C30A"/>
      </a:accent2>
      <a:accent3>
        <a:srgbClr val="87000A"/>
      </a:accent3>
      <a:accent4>
        <a:srgbClr val="0A6E28"/>
      </a:accent4>
      <a:accent5>
        <a:srgbClr val="5F5F5F"/>
      </a:accent5>
      <a:accent6>
        <a:srgbClr val="5F5F5F"/>
      </a:accent6>
      <a:hlink>
        <a:srgbClr val="91C30A"/>
      </a:hlink>
      <a:folHlink>
        <a:srgbClr val="0A6E28"/>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Leti 16-9" id="{B7C160B7-CD32-4746-A107-68DE90421E74}" vid="{490E86AC-CBC3-4950-9114-A122CCEDE05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7FC840D241A4D8C938C0EC80DB0B0" ma:contentTypeVersion="0" ma:contentTypeDescription="Crée un document." ma:contentTypeScope="" ma:versionID="14bc3c11419a52652f59a9269f32d3f8">
  <xsd:schema xmlns:xsd="http://www.w3.org/2001/XMLSchema" xmlns:xs="http://www.w3.org/2001/XMLSchema" xmlns:p="http://schemas.microsoft.com/office/2006/metadata/properties" targetNamespace="http://schemas.microsoft.com/office/2006/metadata/properties" ma:root="true" ma:fieldsID="bb9ad0a017350df05c46ed0b17b5967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415C09-0BA5-4563-929A-CAAB3A9861B0}"/>
</file>

<file path=customXml/itemProps2.xml><?xml version="1.0" encoding="utf-8"?>
<ds:datastoreItem xmlns:ds="http://schemas.openxmlformats.org/officeDocument/2006/customXml" ds:itemID="{905A0F95-C9B7-4FE0-AE3B-46A36167B687}"/>
</file>

<file path=customXml/itemProps3.xml><?xml version="1.0" encoding="utf-8"?>
<ds:datastoreItem xmlns:ds="http://schemas.openxmlformats.org/officeDocument/2006/customXml" ds:itemID="{8CA8E539-6E8A-467C-826F-BE97EF8F0540}"/>
</file>

<file path=docProps/app.xml><?xml version="1.0" encoding="utf-8"?>
<Properties xmlns="http://schemas.openxmlformats.org/officeDocument/2006/extended-properties" xmlns:vt="http://schemas.openxmlformats.org/officeDocument/2006/docPropsVTypes">
  <Template/>
  <TotalTime>5692</TotalTime>
  <Words>1984</Words>
  <Application>Microsoft Office PowerPoint</Application>
  <PresentationFormat>Affichage à l'écran (4:3)</PresentationFormat>
  <Paragraphs>232</Paragraphs>
  <Slides>15</Slides>
  <Notes>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15</vt:i4>
      </vt:variant>
    </vt:vector>
  </HeadingPairs>
  <TitlesOfParts>
    <vt:vector size="23" baseType="lpstr">
      <vt:lpstr>SimSun</vt:lpstr>
      <vt:lpstr>Arial</vt:lpstr>
      <vt:lpstr>Arial Unicode MS</vt:lpstr>
      <vt:lpstr>Calibri</vt:lpstr>
      <vt:lpstr>Times New Roman</vt:lpstr>
      <vt:lpstr>Wingdings</vt:lpstr>
      <vt:lpstr>Page de garde</vt:lpstr>
      <vt:lpstr>Presentation Leti 16-9</vt:lpstr>
      <vt:lpstr>Présentation PowerPoint</vt:lpstr>
      <vt:lpstr>Présentation PowerPoint</vt:lpstr>
      <vt:lpstr>Contexte</vt:lpstr>
      <vt:lpstr>Contexte</vt:lpstr>
      <vt:lpstr>Objectifs scientifiques et techniques</vt:lpstr>
      <vt:lpstr>Objectifs scientifiques et techniques</vt:lpstr>
      <vt:lpstr>Présentation PowerPoint</vt:lpstr>
      <vt:lpstr>Présentation PowerPoint</vt:lpstr>
      <vt:lpstr>Objectifs scientifiques et techniques</vt:lpstr>
      <vt:lpstr>Retombées attendues</vt:lpstr>
      <vt:lpstr>Présentation PowerPoint</vt:lpstr>
      <vt:lpstr>Présentation PowerPoint</vt:lpstr>
      <vt:lpstr>Présentation PowerPoint</vt:lpstr>
      <vt:lpstr>Présentation PowerPoint</vt:lpstr>
      <vt:lpstr>Présentation PowerPoint</vt:lpstr>
    </vt:vector>
  </TitlesOfParts>
  <Company>Zebra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Christelle Lefort</dc:creator>
  <cp:lastModifiedBy>ANCEAU Stephanie 216965</cp:lastModifiedBy>
  <cp:revision>110</cp:revision>
  <dcterms:created xsi:type="dcterms:W3CDTF">2014-11-26T13:29:07Z</dcterms:created>
  <dcterms:modified xsi:type="dcterms:W3CDTF">2021-06-18T09:32:56Z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0x01010037D7FC840D241A4D8C938C0EC80DB0B0</vt:lpwstr>
  </property>
</Properties>
</file>